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9"/>
  </p:notesMasterIdLst>
  <p:handoutMasterIdLst>
    <p:handoutMasterId r:id="rId270"/>
  </p:handoutMasterIdLst>
  <p:sldIdLst>
    <p:sldId id="476" r:id="rId2"/>
    <p:sldId id="490" r:id="rId3"/>
    <p:sldId id="501" r:id="rId4"/>
    <p:sldId id="491" r:id="rId5"/>
    <p:sldId id="493" r:id="rId6"/>
    <p:sldId id="492" r:id="rId7"/>
    <p:sldId id="496" r:id="rId8"/>
    <p:sldId id="497" r:id="rId9"/>
    <p:sldId id="498" r:id="rId10"/>
    <p:sldId id="499" r:id="rId11"/>
    <p:sldId id="500" r:id="rId12"/>
    <p:sldId id="452" r:id="rId13"/>
    <p:sldId id="453" r:id="rId14"/>
    <p:sldId id="477" r:id="rId15"/>
    <p:sldId id="478" r:id="rId16"/>
    <p:sldId id="479" r:id="rId17"/>
    <p:sldId id="480" r:id="rId18"/>
    <p:sldId id="481" r:id="rId19"/>
    <p:sldId id="482" r:id="rId20"/>
    <p:sldId id="484" r:id="rId21"/>
    <p:sldId id="485" r:id="rId22"/>
    <p:sldId id="486" r:id="rId23"/>
    <p:sldId id="256" r:id="rId24"/>
    <p:sldId id="257" r:id="rId25"/>
    <p:sldId id="258" r:id="rId26"/>
    <p:sldId id="264" r:id="rId27"/>
    <p:sldId id="261" r:id="rId28"/>
    <p:sldId id="523" r:id="rId29"/>
    <p:sldId id="524" r:id="rId30"/>
    <p:sldId id="525" r:id="rId31"/>
    <p:sldId id="526" r:id="rId32"/>
    <p:sldId id="527" r:id="rId33"/>
    <p:sldId id="528" r:id="rId34"/>
    <p:sldId id="271" r:id="rId35"/>
    <p:sldId id="529" r:id="rId36"/>
    <p:sldId id="530" r:id="rId37"/>
    <p:sldId id="531" r:id="rId38"/>
    <p:sldId id="532" r:id="rId39"/>
    <p:sldId id="533" r:id="rId40"/>
    <p:sldId id="534" r:id="rId41"/>
    <p:sldId id="535" r:id="rId42"/>
    <p:sldId id="536" r:id="rId43"/>
    <p:sldId id="537" r:id="rId44"/>
    <p:sldId id="539" r:id="rId45"/>
    <p:sldId id="540" r:id="rId46"/>
    <p:sldId id="541" r:id="rId47"/>
    <p:sldId id="542" r:id="rId48"/>
    <p:sldId id="546" r:id="rId49"/>
    <p:sldId id="544" r:id="rId50"/>
    <p:sldId id="543" r:id="rId51"/>
    <p:sldId id="545" r:id="rId52"/>
    <p:sldId id="547" r:id="rId53"/>
    <p:sldId id="548" r:id="rId54"/>
    <p:sldId id="549" r:id="rId55"/>
    <p:sldId id="551" r:id="rId56"/>
    <p:sldId id="552" r:id="rId57"/>
    <p:sldId id="553" r:id="rId58"/>
    <p:sldId id="554" r:id="rId59"/>
    <p:sldId id="555" r:id="rId60"/>
    <p:sldId id="559" r:id="rId61"/>
    <p:sldId id="560" r:id="rId62"/>
    <p:sldId id="556" r:id="rId63"/>
    <p:sldId id="557" r:id="rId64"/>
    <p:sldId id="558" r:id="rId65"/>
    <p:sldId id="561" r:id="rId66"/>
    <p:sldId id="562" r:id="rId67"/>
    <p:sldId id="563" r:id="rId68"/>
    <p:sldId id="564" r:id="rId69"/>
    <p:sldId id="294" r:id="rId70"/>
    <p:sldId id="296" r:id="rId71"/>
    <p:sldId id="297" r:id="rId72"/>
    <p:sldId id="313" r:id="rId73"/>
    <p:sldId id="314" r:id="rId74"/>
    <p:sldId id="317" r:id="rId75"/>
    <p:sldId id="315" r:id="rId76"/>
    <p:sldId id="316" r:id="rId77"/>
    <p:sldId id="298" r:id="rId78"/>
    <p:sldId id="299" r:id="rId79"/>
    <p:sldId id="502" r:id="rId80"/>
    <p:sldId id="301" r:id="rId81"/>
    <p:sldId id="300" r:id="rId82"/>
    <p:sldId id="303" r:id="rId83"/>
    <p:sldId id="306" r:id="rId84"/>
    <p:sldId id="307" r:id="rId85"/>
    <p:sldId id="304" r:id="rId86"/>
    <p:sldId id="309" r:id="rId87"/>
    <p:sldId id="310" r:id="rId88"/>
    <p:sldId id="311" r:id="rId89"/>
    <p:sldId id="312" r:id="rId90"/>
    <p:sldId id="279" r:id="rId91"/>
    <p:sldId id="280" r:id="rId92"/>
    <p:sldId id="504" r:id="rId93"/>
    <p:sldId id="282" r:id="rId94"/>
    <p:sldId id="283" r:id="rId95"/>
    <p:sldId id="281" r:id="rId96"/>
    <p:sldId id="285" r:id="rId97"/>
    <p:sldId id="286" r:id="rId98"/>
    <p:sldId id="503" r:id="rId99"/>
    <p:sldId id="287" r:id="rId100"/>
    <p:sldId id="288" r:id="rId101"/>
    <p:sldId id="289" r:id="rId102"/>
    <p:sldId id="290" r:id="rId103"/>
    <p:sldId id="292" r:id="rId104"/>
    <p:sldId id="291" r:id="rId105"/>
    <p:sldId id="293" r:id="rId106"/>
    <p:sldId id="318" r:id="rId107"/>
    <p:sldId id="319" r:id="rId108"/>
    <p:sldId id="320" r:id="rId109"/>
    <p:sldId id="321" r:id="rId110"/>
    <p:sldId id="322" r:id="rId111"/>
    <p:sldId id="487" r:id="rId112"/>
    <p:sldId id="488" r:id="rId113"/>
    <p:sldId id="323" r:id="rId114"/>
    <p:sldId id="324" r:id="rId115"/>
    <p:sldId id="325" r:id="rId116"/>
    <p:sldId id="326" r:id="rId117"/>
    <p:sldId id="327" r:id="rId118"/>
    <p:sldId id="328" r:id="rId119"/>
    <p:sldId id="329" r:id="rId120"/>
    <p:sldId id="330" r:id="rId121"/>
    <p:sldId id="331" r:id="rId122"/>
    <p:sldId id="334" r:id="rId123"/>
    <p:sldId id="335" r:id="rId124"/>
    <p:sldId id="336" r:id="rId125"/>
    <p:sldId id="337" r:id="rId126"/>
    <p:sldId id="333" r:id="rId127"/>
    <p:sldId id="332" r:id="rId128"/>
    <p:sldId id="338" r:id="rId129"/>
    <p:sldId id="342" r:id="rId130"/>
    <p:sldId id="459" r:id="rId131"/>
    <p:sldId id="505" r:id="rId132"/>
    <p:sldId id="340" r:id="rId133"/>
    <p:sldId id="341" r:id="rId134"/>
    <p:sldId id="343" r:id="rId135"/>
    <p:sldId id="344" r:id="rId136"/>
    <p:sldId id="345" r:id="rId137"/>
    <p:sldId id="456" r:id="rId138"/>
    <p:sldId id="457" r:id="rId139"/>
    <p:sldId id="458" r:id="rId140"/>
    <p:sldId id="346" r:id="rId141"/>
    <p:sldId id="347" r:id="rId142"/>
    <p:sldId id="506" r:id="rId143"/>
    <p:sldId id="348" r:id="rId144"/>
    <p:sldId id="349" r:id="rId145"/>
    <p:sldId id="362" r:id="rId146"/>
    <p:sldId id="355" r:id="rId147"/>
    <p:sldId id="351" r:id="rId148"/>
    <p:sldId id="352" r:id="rId149"/>
    <p:sldId id="353" r:id="rId150"/>
    <p:sldId id="354" r:id="rId151"/>
    <p:sldId id="356" r:id="rId152"/>
    <p:sldId id="357" r:id="rId153"/>
    <p:sldId id="358" r:id="rId154"/>
    <p:sldId id="359" r:id="rId155"/>
    <p:sldId id="360" r:id="rId156"/>
    <p:sldId id="361" r:id="rId157"/>
    <p:sldId id="363" r:id="rId158"/>
    <p:sldId id="364" r:id="rId159"/>
    <p:sldId id="365" r:id="rId160"/>
    <p:sldId id="366" r:id="rId161"/>
    <p:sldId id="367" r:id="rId162"/>
    <p:sldId id="368" r:id="rId163"/>
    <p:sldId id="369" r:id="rId164"/>
    <p:sldId id="370" r:id="rId165"/>
    <p:sldId id="371" r:id="rId166"/>
    <p:sldId id="372" r:id="rId167"/>
    <p:sldId id="507" r:id="rId168"/>
    <p:sldId id="373" r:id="rId169"/>
    <p:sldId id="374" r:id="rId170"/>
    <p:sldId id="508" r:id="rId171"/>
    <p:sldId id="509" r:id="rId172"/>
    <p:sldId id="510" r:id="rId173"/>
    <p:sldId id="376" r:id="rId174"/>
    <p:sldId id="375" r:id="rId175"/>
    <p:sldId id="377" r:id="rId176"/>
    <p:sldId id="461" r:id="rId177"/>
    <p:sldId id="462" r:id="rId178"/>
    <p:sldId id="463" r:id="rId179"/>
    <p:sldId id="464" r:id="rId180"/>
    <p:sldId id="465" r:id="rId181"/>
    <p:sldId id="378" r:id="rId182"/>
    <p:sldId id="379" r:id="rId183"/>
    <p:sldId id="380" r:id="rId184"/>
    <p:sldId id="381" r:id="rId185"/>
    <p:sldId id="382" r:id="rId186"/>
    <p:sldId id="383" r:id="rId187"/>
    <p:sldId id="384" r:id="rId188"/>
    <p:sldId id="385" r:id="rId189"/>
    <p:sldId id="386" r:id="rId190"/>
    <p:sldId id="387" r:id="rId191"/>
    <p:sldId id="388" r:id="rId192"/>
    <p:sldId id="389" r:id="rId193"/>
    <p:sldId id="390" r:id="rId194"/>
    <p:sldId id="391" r:id="rId195"/>
    <p:sldId id="412" r:id="rId196"/>
    <p:sldId id="393" r:id="rId197"/>
    <p:sldId id="394" r:id="rId198"/>
    <p:sldId id="395" r:id="rId199"/>
    <p:sldId id="406" r:id="rId200"/>
    <p:sldId id="396" r:id="rId201"/>
    <p:sldId id="397" r:id="rId202"/>
    <p:sldId id="398" r:id="rId203"/>
    <p:sldId id="399" r:id="rId204"/>
    <p:sldId id="400" r:id="rId205"/>
    <p:sldId id="405" r:id="rId206"/>
    <p:sldId id="407" r:id="rId207"/>
    <p:sldId id="401" r:id="rId208"/>
    <p:sldId id="402" r:id="rId209"/>
    <p:sldId id="403" r:id="rId210"/>
    <p:sldId id="404" r:id="rId211"/>
    <p:sldId id="408" r:id="rId212"/>
    <p:sldId id="409" r:id="rId213"/>
    <p:sldId id="410" r:id="rId214"/>
    <p:sldId id="413" r:id="rId215"/>
    <p:sldId id="414" r:id="rId216"/>
    <p:sldId id="415" r:id="rId217"/>
    <p:sldId id="416" r:id="rId218"/>
    <p:sldId id="417" r:id="rId219"/>
    <p:sldId id="418" r:id="rId220"/>
    <p:sldId id="419" r:id="rId221"/>
    <p:sldId id="420" r:id="rId222"/>
    <p:sldId id="422" r:id="rId223"/>
    <p:sldId id="423" r:id="rId224"/>
    <p:sldId id="424" r:id="rId225"/>
    <p:sldId id="425" r:id="rId226"/>
    <p:sldId id="426" r:id="rId227"/>
    <p:sldId id="427" r:id="rId228"/>
    <p:sldId id="428" r:id="rId229"/>
    <p:sldId id="429" r:id="rId230"/>
    <p:sldId id="430" r:id="rId231"/>
    <p:sldId id="431" r:id="rId232"/>
    <p:sldId id="432" r:id="rId233"/>
    <p:sldId id="433" r:id="rId234"/>
    <p:sldId id="434" r:id="rId235"/>
    <p:sldId id="511" r:id="rId236"/>
    <p:sldId id="512" r:id="rId237"/>
    <p:sldId id="522" r:id="rId238"/>
    <p:sldId id="520" r:id="rId239"/>
    <p:sldId id="521" r:id="rId240"/>
    <p:sldId id="515" r:id="rId241"/>
    <p:sldId id="519" r:id="rId242"/>
    <p:sldId id="517" r:id="rId243"/>
    <p:sldId id="516" r:id="rId244"/>
    <p:sldId id="518" r:id="rId245"/>
    <p:sldId id="435" r:id="rId246"/>
    <p:sldId id="436" r:id="rId247"/>
    <p:sldId id="437" r:id="rId248"/>
    <p:sldId id="438" r:id="rId249"/>
    <p:sldId id="439" r:id="rId250"/>
    <p:sldId id="440" r:id="rId251"/>
    <p:sldId id="441" r:id="rId252"/>
    <p:sldId id="444" r:id="rId253"/>
    <p:sldId id="449" r:id="rId254"/>
    <p:sldId id="442" r:id="rId255"/>
    <p:sldId id="447" r:id="rId256"/>
    <p:sldId id="450" r:id="rId257"/>
    <p:sldId id="443" r:id="rId258"/>
    <p:sldId id="448" r:id="rId259"/>
    <p:sldId id="451" r:id="rId260"/>
    <p:sldId id="466" r:id="rId261"/>
    <p:sldId id="467" r:id="rId262"/>
    <p:sldId id="468" r:id="rId263"/>
    <p:sldId id="469" r:id="rId264"/>
    <p:sldId id="470" r:id="rId265"/>
    <p:sldId id="471" r:id="rId266"/>
    <p:sldId id="472" r:id="rId267"/>
    <p:sldId id="473" r:id="rId26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課綱" id="{EE83CDB4-9627-442E-97AC-BB477385173D}">
          <p14:sldIdLst>
            <p14:sldId id="476"/>
            <p14:sldId id="490"/>
            <p14:sldId id="501"/>
            <p14:sldId id="491"/>
            <p14:sldId id="493"/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environment" id="{D244AA64-C0D7-42E8-8742-5ED24D6F88F5}">
          <p14:sldIdLst>
            <p14:sldId id="452"/>
            <p14:sldId id="453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486"/>
          </p14:sldIdLst>
        </p14:section>
        <p14:section name="Python Basic" id="{8E64CD47-96D1-4292-A696-326D004B0FD4}">
          <p14:sldIdLst>
            <p14:sldId id="256"/>
            <p14:sldId id="257"/>
            <p14:sldId id="258"/>
          </p14:sldIdLst>
        </p14:section>
        <p14:section name="Python 基本語法技巧" id="{4E61BABB-CFBA-463B-A772-586B96605638}">
          <p14:sldIdLst>
            <p14:sldId id="264"/>
            <p14:sldId id="261"/>
            <p14:sldId id="523"/>
            <p14:sldId id="524"/>
            <p14:sldId id="525"/>
            <p14:sldId id="526"/>
            <p14:sldId id="527"/>
            <p14:sldId id="528"/>
            <p14:sldId id="271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9"/>
            <p14:sldId id="540"/>
            <p14:sldId id="541"/>
            <p14:sldId id="542"/>
            <p14:sldId id="546"/>
            <p14:sldId id="544"/>
            <p14:sldId id="543"/>
            <p14:sldId id="545"/>
            <p14:sldId id="547"/>
            <p14:sldId id="548"/>
            <p14:sldId id="549"/>
            <p14:sldId id="551"/>
            <p14:sldId id="552"/>
            <p14:sldId id="553"/>
            <p14:sldId id="554"/>
            <p14:sldId id="555"/>
            <p14:sldId id="559"/>
            <p14:sldId id="560"/>
            <p14:sldId id="556"/>
            <p14:sldId id="557"/>
            <p14:sldId id="558"/>
            <p14:sldId id="561"/>
            <p14:sldId id="562"/>
            <p14:sldId id="563"/>
            <p14:sldId id="564"/>
          </p14:sldIdLst>
        </p14:section>
        <p14:section name="String Basic" id="{854199D8-DD0B-4CA1-9B2E-3EF08DC4E741}">
          <p14:sldIdLst>
            <p14:sldId id="294"/>
            <p14:sldId id="296"/>
            <p14:sldId id="297"/>
            <p14:sldId id="313"/>
            <p14:sldId id="314"/>
            <p14:sldId id="317"/>
            <p14:sldId id="315"/>
            <p14:sldId id="316"/>
            <p14:sldId id="298"/>
            <p14:sldId id="299"/>
            <p14:sldId id="502"/>
            <p14:sldId id="301"/>
            <p14:sldId id="300"/>
            <p14:sldId id="303"/>
            <p14:sldId id="306"/>
            <p14:sldId id="307"/>
            <p14:sldId id="304"/>
            <p14:sldId id="309"/>
            <p14:sldId id="310"/>
            <p14:sldId id="311"/>
            <p14:sldId id="312"/>
          </p14:sldIdLst>
        </p14:section>
        <p14:section name="Basic Operator" id="{54AF76A9-71F4-4139-9B0B-C0D954D0E0F7}">
          <p14:sldIdLst>
            <p14:sldId id="279"/>
            <p14:sldId id="280"/>
            <p14:sldId id="504"/>
            <p14:sldId id="282"/>
            <p14:sldId id="283"/>
            <p14:sldId id="281"/>
            <p14:sldId id="285"/>
            <p14:sldId id="286"/>
            <p14:sldId id="503"/>
            <p14:sldId id="287"/>
            <p14:sldId id="288"/>
            <p14:sldId id="289"/>
            <p14:sldId id="290"/>
            <p14:sldId id="292"/>
            <p14:sldId id="291"/>
            <p14:sldId id="293"/>
          </p14:sldIdLst>
        </p14:section>
        <p14:section name="Format" id="{C4B64BC3-4DC1-4D06-B4A0-6E82A20291CE}">
          <p14:sldIdLst>
            <p14:sldId id="318"/>
            <p14:sldId id="319"/>
            <p14:sldId id="320"/>
            <p14:sldId id="321"/>
            <p14:sldId id="322"/>
            <p14:sldId id="487"/>
            <p14:sldId id="488"/>
            <p14:sldId id="323"/>
            <p14:sldId id="324"/>
          </p14:sldIdLst>
        </p14:section>
        <p14:section name="If/For/While Basic" id="{92EB2529-B69E-4126-84AD-5FD59946DE9C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6"/>
            <p14:sldId id="337"/>
            <p14:sldId id="333"/>
            <p14:sldId id="332"/>
            <p14:sldId id="338"/>
            <p14:sldId id="342"/>
            <p14:sldId id="459"/>
            <p14:sldId id="505"/>
            <p14:sldId id="340"/>
            <p14:sldId id="341"/>
            <p14:sldId id="343"/>
            <p14:sldId id="344"/>
            <p14:sldId id="345"/>
            <p14:sldId id="456"/>
            <p14:sldId id="457"/>
            <p14:sldId id="458"/>
            <p14:sldId id="346"/>
            <p14:sldId id="347"/>
            <p14:sldId id="506"/>
          </p14:sldIdLst>
        </p14:section>
        <p14:section name="function" id="{E627E460-E783-487D-AF7D-73533C510530}">
          <p14:sldIdLst>
            <p14:sldId id="348"/>
            <p14:sldId id="349"/>
            <p14:sldId id="362"/>
            <p14:sldId id="355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</p14:sldIdLst>
        </p14:section>
        <p14:section name="Output Advance" id="{6DB5E823-2779-41B8-A044-313DE27F9962}">
          <p14:sldIdLst>
            <p14:sldId id="360"/>
            <p14:sldId id="361"/>
            <p14:sldId id="363"/>
            <p14:sldId id="364"/>
            <p14:sldId id="365"/>
          </p14:sldIdLst>
        </p14:section>
        <p14:section name="List Basic" id="{BFA64759-ECB4-4E2D-A572-28EA8924F356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507"/>
            <p14:sldId id="373"/>
            <p14:sldId id="374"/>
            <p14:sldId id="508"/>
            <p14:sldId id="509"/>
            <p14:sldId id="510"/>
            <p14:sldId id="376"/>
            <p14:sldId id="375"/>
            <p14:sldId id="377"/>
          </p14:sldIdLst>
        </p14:section>
        <p14:section name="List Advance" id="{D7385FCA-8D35-4521-BC2C-B15265E55043}">
          <p14:sldIdLst>
            <p14:sldId id="461"/>
            <p14:sldId id="462"/>
            <p14:sldId id="463"/>
            <p14:sldId id="464"/>
            <p14:sldId id="465"/>
          </p14:sldIdLst>
        </p14:section>
        <p14:section name="String Advance" id="{5FB0F304-E85D-4C79-88DD-4EB9BCBC5432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Tuple/set/dict Baisc" id="{CE842CFA-058D-4634-84CB-E78DC6CEFA85}">
          <p14:sldIdLst>
            <p14:sldId id="412"/>
            <p14:sldId id="393"/>
            <p14:sldId id="394"/>
            <p14:sldId id="395"/>
            <p14:sldId id="406"/>
            <p14:sldId id="396"/>
            <p14:sldId id="397"/>
            <p14:sldId id="398"/>
            <p14:sldId id="399"/>
            <p14:sldId id="400"/>
            <p14:sldId id="405"/>
            <p14:sldId id="407"/>
            <p14:sldId id="401"/>
            <p14:sldId id="402"/>
            <p14:sldId id="403"/>
            <p14:sldId id="404"/>
            <p14:sldId id="408"/>
            <p14:sldId id="409"/>
            <p14:sldId id="410"/>
          </p14:sldIdLst>
        </p14:section>
        <p14:section name="Flow Chart" id="{45DDE075-02EA-40D1-9A1B-CBAB318F67E4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</p14:sldIdLst>
        </p14:section>
        <p14:section name="Greedy" id="{183B14A6-F2ED-419F-8040-59CF89478BE0}">
          <p14:sldIdLst>
            <p14:sldId id="425"/>
            <p14:sldId id="426"/>
            <p14:sldId id="427"/>
            <p14:sldId id="428"/>
          </p14:sldIdLst>
        </p14:section>
        <p14:section name="Recursion" id="{0830B113-04CC-4870-B6F3-5B296DB913E7}">
          <p14:sldIdLst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資料結構" id="{A126FD69-D4B0-4DD2-8A85-32F8FEFA2BD6}">
          <p14:sldIdLst>
            <p14:sldId id="511"/>
            <p14:sldId id="512"/>
            <p14:sldId id="522"/>
            <p14:sldId id="520"/>
            <p14:sldId id="521"/>
            <p14:sldId id="515"/>
            <p14:sldId id="519"/>
            <p14:sldId id="517"/>
            <p14:sldId id="516"/>
            <p14:sldId id="518"/>
          </p14:sldIdLst>
        </p14:section>
        <p14:section name="Algorithm" id="{B3CDC785-8C89-44F9-B807-5E83C7762611}">
          <p14:sldIdLst>
            <p14:sldId id="435"/>
            <p14:sldId id="436"/>
            <p14:sldId id="437"/>
            <p14:sldId id="438"/>
            <p14:sldId id="439"/>
            <p14:sldId id="440"/>
            <p14:sldId id="441"/>
            <p14:sldId id="444"/>
            <p14:sldId id="449"/>
            <p14:sldId id="442"/>
            <p14:sldId id="447"/>
            <p14:sldId id="450"/>
            <p14:sldId id="443"/>
            <p14:sldId id="448"/>
            <p14:sldId id="451"/>
          </p14:sldIdLst>
        </p14:section>
        <p14:section name="Exception" id="{4DBA0A1D-0B4F-4F5D-A68D-466AE602E91A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9675" autoAdjust="0"/>
  </p:normalViewPr>
  <p:slideViewPr>
    <p:cSldViewPr>
      <p:cViewPr varScale="1">
        <p:scale>
          <a:sx n="88" d="100"/>
          <a:sy n="88" d="100"/>
        </p:scale>
        <p:origin x="2208" y="114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4AA989B-A095-4760-879E-B6DD54076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338F0F-8F7A-42B1-B0AE-0FEB2124AE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D1EF-9E4E-4FA5-991D-4896A45B6A4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FBD64-7B58-4BE8-99CD-3E2973391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7824EE-DFF8-483D-BB3F-729C1C1455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E24D-12B2-40CE-A289-3F7553D0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B83AF-CDCA-4991-B509-177B5D9CF923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37D06-9960-4BC7-9337-1936E16FB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0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3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 </a:t>
            </a:r>
            <a:r>
              <a:rPr lang="zh-TW" altLang="en-US" dirty="0" smtClean="0"/>
              <a:t>初始化總和為</a:t>
            </a:r>
            <a:r>
              <a:rPr lang="en-US" altLang="zh-TW" dirty="0" smtClean="0"/>
              <a:t>0</a:t>
            </a:r>
          </a:p>
          <a:p>
            <a:r>
              <a:rPr lang="en-US" altLang="zh-TW" dirty="0" smtClean="0"/>
              <a:t>total = 0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迴圈計算總和</a:t>
            </a:r>
          </a:p>
          <a:p>
            <a:r>
              <a:rPr lang="en-US" altLang="zh-TW" dirty="0" smtClean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in range(1, 101):</a:t>
            </a:r>
          </a:p>
          <a:p>
            <a:r>
              <a:rPr lang="en-US" altLang="zh-TW" dirty="0" smtClean="0"/>
              <a:t>    total += </a:t>
            </a:r>
            <a:r>
              <a:rPr lang="en-US" altLang="zh-TW" dirty="0" err="1" smtClean="0"/>
              <a:t>i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輸出結果</a:t>
            </a:r>
          </a:p>
          <a:p>
            <a:r>
              <a:rPr lang="en-US" altLang="zh-TW" dirty="0" smtClean="0"/>
              <a:t>print("</a:t>
            </a:r>
            <a:r>
              <a:rPr lang="zh-TW" altLang="en-US" dirty="0" smtClean="0"/>
              <a:t>總和：</a:t>
            </a:r>
            <a:r>
              <a:rPr lang="en-US" altLang="zh-TW" dirty="0" smtClean="0"/>
              <a:t>", total)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936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初始化奇數總和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迴圈計算奇數總和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range(1, 51, 2):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的奇數，步長為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if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 7 == 0: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整除的數字跳過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輸出結果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奇數總和：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83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輸入上限值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請輸入一個正整數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初始化奇數總和和偶數總和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迴圈計算奇數和偶數總和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range(1, n + 1):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if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100: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break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if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 2 == 0: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偶數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 7 == 0: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整除的奇數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else: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奇數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輸出結果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奇數總和：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偶數總和：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249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85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244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83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複利利息計算器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輸入存款的本金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 = float(input("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請輸入存款的本金（元）：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輸入年利率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interest_rate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float(input("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請輸入年利率（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輸入存款期限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 = float(input("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請輸入存款期限（年）：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計算複利利息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 = principal * ((1 +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interest_rate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/100) ** term)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輸出結果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最終的本利和為：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round(interest, 2), 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543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55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輸入卡片類型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card_type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請輸入卡片類型（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輸入卡片有效期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expiration_date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請輸入卡片有效期（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YYYYMMDD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獲取當前日期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'20230619'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判斷是否允許進入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card_type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"A" and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expiration_date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允許進入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card_type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"B" and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expiration_date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不允許進入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不允許進入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876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71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88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95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 </a:t>
            </a:r>
            <a:r>
              <a:rPr lang="zh-TW" altLang="en-US" dirty="0" smtClean="0"/>
              <a:t>初始化總和為</a:t>
            </a:r>
            <a:r>
              <a:rPr lang="en-US" altLang="zh-TW" dirty="0" smtClean="0"/>
              <a:t>0</a:t>
            </a:r>
          </a:p>
          <a:p>
            <a:r>
              <a:rPr lang="en-US" altLang="zh-TW" dirty="0" smtClean="0"/>
              <a:t>total = 0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迴圈計算總和</a:t>
            </a:r>
          </a:p>
          <a:p>
            <a:r>
              <a:rPr lang="en-US" altLang="zh-TW" dirty="0" smtClean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in range(1, 101):</a:t>
            </a:r>
          </a:p>
          <a:p>
            <a:r>
              <a:rPr lang="en-US" altLang="zh-TW" dirty="0" smtClean="0"/>
              <a:t>    total += </a:t>
            </a:r>
            <a:r>
              <a:rPr lang="en-US" altLang="zh-TW" dirty="0" err="1" smtClean="0"/>
              <a:t>i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輸出結果</a:t>
            </a:r>
          </a:p>
          <a:p>
            <a:r>
              <a:rPr lang="en-US" altLang="zh-TW" dirty="0" smtClean="0"/>
              <a:t>print("</a:t>
            </a:r>
            <a:r>
              <a:rPr lang="zh-TW" altLang="en-US" dirty="0" smtClean="0"/>
              <a:t>總和：</a:t>
            </a:r>
            <a:r>
              <a:rPr lang="en-US" altLang="zh-TW" dirty="0" smtClean="0"/>
              <a:t>", total)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87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初始化總和和起始數字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= 0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迴圈計算總和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&lt;= 100: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total +=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1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輸出結果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總和：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total)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46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79" y="-52626"/>
            <a:ext cx="9242995" cy="6938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0FA3-F0F6-47F7-B287-06E0F78BF2E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74E1-E52E-48CF-94BA-8183D4B56B5C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4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B5AF-2C97-4A9B-AF03-6C8A48B00F1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0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C6C8-D103-4D0E-AC58-6396A5EC93F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2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96552" y="-99392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1D0D-12CE-4FFC-B0EB-AEC11A10485F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927-A8D7-4F6A-8CBB-4220396A4A7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2364-7714-4E6B-B9D2-5C30F728CF8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E70-3513-4AE4-B91C-A8FB671D87D6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6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90-DA51-423F-9C72-46AFDFBE08E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DF6F-23B7-4E88-BE5A-789E769B6F7B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509C-9E2C-4C05-95EC-6A543F48A6F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6048-BE57-4C63-954F-CC8AC7155332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687F-0204-4E3A-AF5C-A1729F863BD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7494"/>
            <a:ext cx="5498324" cy="6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選擇好題目以及語言</a:t>
            </a:r>
            <a:r>
              <a:rPr lang="en-US" altLang="zh-TW" sz="3000" dirty="0">
                <a:latin typeface="+mj-ea"/>
                <a:ea typeface="+mj-ea"/>
              </a:rPr>
              <a:t>(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選錯語言永遠不會過</a:t>
            </a:r>
            <a:r>
              <a:rPr lang="en-US" altLang="zh-TW" sz="3000" dirty="0">
                <a:latin typeface="+mj-ea"/>
                <a:ea typeface="+mj-ea"/>
              </a:rPr>
              <a:t>)</a:t>
            </a:r>
            <a:br>
              <a:rPr lang="en-US" altLang="zh-TW" sz="3000" dirty="0">
                <a:latin typeface="+mj-ea"/>
                <a:ea typeface="+mj-ea"/>
              </a:rPr>
            </a:br>
            <a:r>
              <a:rPr lang="zh-TW" altLang="en-US" sz="3000" dirty="0">
                <a:latin typeface="+mj-ea"/>
                <a:ea typeface="+mj-ea"/>
              </a:rPr>
              <a:t>將代碼上傳或複製貼上，然後按下</a:t>
            </a:r>
            <a:r>
              <a:rPr lang="en-US" altLang="zh-TW" sz="3000" dirty="0">
                <a:latin typeface="+mj-ea"/>
                <a:ea typeface="+mj-ea"/>
              </a:rPr>
              <a:t>submit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998401"/>
            <a:ext cx="5679465" cy="4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大於小於應用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52" y="980728"/>
            <a:ext cx="3200281" cy="31770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39" y="4280172"/>
            <a:ext cx="5173078" cy="21726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1543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7: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求代碼執行結果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799997"/>
            <a:ext cx="4258269" cy="32580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1860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字串比較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73333"/>
            <a:ext cx="5541087" cy="23996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43" y="3734911"/>
            <a:ext cx="5553292" cy="207948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3902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字母序</a:t>
            </a:r>
            <a:r>
              <a:rPr lang="en-US" altLang="zh-TW" dirty="0"/>
              <a:t>(ASCII)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每個字母都可以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代表一個數字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382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猜測下列代碼結果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7563066" cy="25922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481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8:</a:t>
            </a:r>
          </a:p>
          <a:p>
            <a:pPr marL="0" indent="0">
              <a:buNone/>
            </a:pPr>
            <a:r>
              <a:rPr lang="zh-TW" altLang="en-US" dirty="0"/>
              <a:t>求以下代碼結果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4" y="1814765"/>
            <a:ext cx="4572638" cy="38772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141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Format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921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zh-TW" altLang="en-US" dirty="0">
                <a:solidFill>
                  <a:srgbClr val="FF0000"/>
                </a:solidFill>
              </a:rPr>
              <a:t>格式化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他是一個字串下的方法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我們若像前面都沒有格式化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導致別人不看</a:t>
            </a:r>
            <a:r>
              <a:rPr lang="en-US" altLang="zh-TW" dirty="0"/>
              <a:t>code</a:t>
            </a:r>
            <a:r>
              <a:rPr lang="zh-TW" altLang="en-US" dirty="0"/>
              <a:t>很難理解我們想表達甚麼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276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1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2" y="2276872"/>
            <a:ext cx="6569601" cy="1028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1" y="3544458"/>
            <a:ext cx="6192114" cy="147658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4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2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5" y="2060848"/>
            <a:ext cx="7306695" cy="10383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61048"/>
            <a:ext cx="5858693" cy="12384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84898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若上傳成功，可以去看</a:t>
            </a:r>
            <a:r>
              <a:rPr lang="en-US" altLang="zh-TW" sz="3000" dirty="0"/>
              <a:t>My Submissions</a:t>
            </a:r>
            <a:r>
              <a:rPr lang="zh-TW" altLang="en-US" sz="3000" dirty="0"/>
              <a:t>查看上傳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zh-TW" altLang="en-US" sz="3000" dirty="0"/>
              <a:t>點選</a:t>
            </a:r>
            <a:r>
              <a:rPr lang="zh-TW" altLang="en-US" sz="3000" dirty="0">
                <a:solidFill>
                  <a:srgbClr val="FF0000"/>
                </a:solidFill>
              </a:rPr>
              <a:t>最前面的數字可以查看明測資是否有問題</a:t>
            </a:r>
            <a:endParaRPr lang="en-US" altLang="zh-TW" sz="3000" dirty="0">
              <a:solidFill>
                <a:srgbClr val="FF0000"/>
              </a:solidFill>
            </a:endParaRPr>
          </a:p>
          <a:p>
            <a:r>
              <a:rPr lang="en-US" altLang="zh-TW" sz="3000" dirty="0">
                <a:solidFill>
                  <a:srgbClr val="FF0000"/>
                </a:solidFill>
              </a:rPr>
              <a:t/>
            </a:r>
            <a:br>
              <a:rPr lang="en-US" altLang="zh-TW" sz="3000" dirty="0">
                <a:solidFill>
                  <a:srgbClr val="FF0000"/>
                </a:solidFill>
              </a:rPr>
            </a:br>
            <a:r>
              <a:rPr lang="zh-TW" altLang="en-US" sz="3000" dirty="0"/>
              <a:t>若是隱藏測資錯，無法看到錯誤的測試資料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en-US" altLang="zh-TW" sz="3000" b="1" dirty="0"/>
              <a:t>Verdict</a:t>
            </a:r>
            <a:r>
              <a:rPr lang="zh-TW" altLang="en-US" sz="3000" b="1" dirty="0"/>
              <a:t>會顯示這題的狀況</a:t>
            </a:r>
            <a:r>
              <a:rPr lang="zh-TW" altLang="en-US" sz="3000" dirty="0"/>
              <a:t> 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5" y="3861048"/>
            <a:ext cx="8659005" cy="1289200"/>
          </a:xfrm>
          <a:prstGeom prst="rect">
            <a:avLst/>
          </a:prstGeom>
        </p:spPr>
      </p:pic>
      <p:pic>
        <p:nvPicPr>
          <p:cNvPr id="5122" name="Picture 2" descr="いろいろな英語の褒め言葉のイラスト文字 | かわいいフリー素材集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7" y="3030333"/>
            <a:ext cx="2328193" cy="8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3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12776"/>
            <a:ext cx="4608512" cy="21530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36" y="4221088"/>
            <a:ext cx="6115904" cy="135273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0461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特殊要求</a:t>
            </a:r>
            <a:r>
              <a:rPr lang="en-US" altLang="zh-TW" b="1" dirty="0"/>
              <a:t>:</a:t>
            </a:r>
            <a:r>
              <a:rPr lang="zh-TW" altLang="en-US" b="1" dirty="0"/>
              <a:t>小數經度控制</a:t>
            </a:r>
            <a:endParaRPr lang="en-US" altLang="zh-TW" b="1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76758"/>
            <a:ext cx="4933528" cy="48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05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小數</a:t>
            </a:r>
            <a:r>
              <a:rPr lang="zh-TW" altLang="en-US" b="1" dirty="0" smtClean="0"/>
              <a:t>技巧</a:t>
            </a:r>
            <a:r>
              <a:rPr lang="zh-TW" altLang="en-US" b="1" dirty="0">
                <a:sym typeface="Wingdings" panose="05000000000000000000" pitchFamily="2" charset="2"/>
              </a:rPr>
              <a:t> </a:t>
            </a:r>
            <a:r>
              <a:rPr lang="en-US" altLang="zh-TW" b="1" dirty="0" smtClean="0">
                <a:sym typeface="Wingdings" panose="05000000000000000000" pitchFamily="2" charset="2"/>
              </a:rPr>
              <a:t>(APCS</a:t>
            </a:r>
            <a:r>
              <a:rPr lang="zh-TW" altLang="en-US" b="1" dirty="0" smtClean="0">
                <a:sym typeface="Wingdings" panose="05000000000000000000" pitchFamily="2" charset="2"/>
              </a:rPr>
              <a:t>考試不會出現</a:t>
            </a:r>
            <a:r>
              <a:rPr lang="en-US" altLang="zh-TW" b="1" dirty="0" smtClean="0">
                <a:sym typeface="Wingdings" panose="05000000000000000000" pitchFamily="2" charset="2"/>
              </a:rPr>
              <a:t>)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由於</a:t>
            </a:r>
            <a:r>
              <a:rPr lang="zh-TW" altLang="en-US" dirty="0"/>
              <a:t>計算機再小數上有誤差，在小規模乘除並不會體現出來，但在連續乘法或小數乘法會造成答案錯誤，所以這邊提倡 </a:t>
            </a:r>
            <a:r>
              <a:rPr lang="zh-TW" altLang="en-US" b="1" dirty="0">
                <a:solidFill>
                  <a:srgbClr val="FF0000"/>
                </a:solidFill>
              </a:rPr>
              <a:t>先做乘法後做除法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309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9:</a:t>
            </a:r>
          </a:p>
          <a:p>
            <a:pPr marL="0" indent="0">
              <a:buNone/>
            </a:pPr>
            <a:r>
              <a:rPr lang="zh-TW" altLang="en-US" dirty="0"/>
              <a:t>請輸入你的身高體重，求除</a:t>
            </a:r>
            <a:r>
              <a:rPr lang="en-US" altLang="zh-TW" dirty="0"/>
              <a:t>BMI</a:t>
            </a:r>
          </a:p>
          <a:p>
            <a:pPr marL="0" indent="0">
              <a:buNone/>
            </a:pPr>
            <a:r>
              <a:rPr lang="en-US" altLang="zh-TW" dirty="0"/>
              <a:t>BMI:</a:t>
            </a:r>
            <a:r>
              <a:rPr lang="zh-TW" altLang="en-US" dirty="0"/>
              <a:t>計算公式是以體重 </a:t>
            </a:r>
            <a:r>
              <a:rPr lang="en-US" altLang="zh-TW" dirty="0"/>
              <a:t>(</a:t>
            </a:r>
            <a:r>
              <a:rPr lang="zh-TW" altLang="en-US" dirty="0"/>
              <a:t>公斤</a:t>
            </a:r>
            <a:r>
              <a:rPr lang="en-US" altLang="zh-TW" dirty="0"/>
              <a:t>) </a:t>
            </a:r>
            <a:r>
              <a:rPr lang="zh-TW" altLang="en-US" dirty="0"/>
              <a:t>除以身高 </a:t>
            </a:r>
            <a:r>
              <a:rPr lang="en-US" altLang="zh-TW" dirty="0"/>
              <a:t>(</a:t>
            </a:r>
            <a:r>
              <a:rPr lang="zh-TW" altLang="en-US" dirty="0"/>
              <a:t>公尺</a:t>
            </a:r>
            <a:r>
              <a:rPr lang="en-US" altLang="zh-TW" dirty="0"/>
              <a:t>) </a:t>
            </a:r>
            <a:r>
              <a:rPr lang="zh-TW" altLang="en-US" dirty="0"/>
              <a:t>的</a:t>
            </a:r>
            <a:r>
              <a:rPr lang="zh-TW" altLang="en-US" dirty="0" smtClean="0"/>
              <a:t>平方，小數點後一位四捨五入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Height:??</a:t>
            </a:r>
            <a:r>
              <a:rPr lang="en-US" altLang="zh-TW" dirty="0"/>
              <a:t>cm</a:t>
            </a:r>
            <a:br>
              <a:rPr lang="en-US" altLang="zh-TW" dirty="0"/>
            </a:br>
            <a:r>
              <a:rPr lang="en-US" altLang="zh-TW" dirty="0" smtClean="0"/>
              <a:t>Weight:??</a:t>
            </a:r>
            <a:r>
              <a:rPr lang="en-US" altLang="zh-TW" dirty="0"/>
              <a:t>kg</a:t>
            </a:r>
          </a:p>
          <a:p>
            <a:pPr marL="0" indent="0">
              <a:buNone/>
            </a:pPr>
            <a:r>
              <a:rPr lang="en-US" altLang="zh-TW" dirty="0" smtClean="0"/>
              <a:t>BMI</a:t>
            </a:r>
            <a:r>
              <a:rPr lang="en-US" altLang="zh-TW" dirty="0"/>
              <a:t>:??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17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10:</a:t>
            </a:r>
          </a:p>
          <a:p>
            <a:pPr marL="0" indent="0">
              <a:buNone/>
            </a:pPr>
            <a:r>
              <a:rPr lang="zh-TW" altLang="en-US" dirty="0"/>
              <a:t>輸入三個期末考分數</a:t>
            </a:r>
            <a:r>
              <a:rPr lang="en-US" altLang="zh-TW" dirty="0"/>
              <a:t>(</a:t>
            </a:r>
            <a:r>
              <a:rPr lang="zh-TW" altLang="en-US" dirty="0"/>
              <a:t>國文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/</a:t>
            </a:r>
            <a:r>
              <a:rPr lang="zh-TW" altLang="en-US" dirty="0"/>
              <a:t>數學</a:t>
            </a:r>
            <a:r>
              <a:rPr lang="en-US" altLang="zh-TW" dirty="0"/>
              <a:t>)</a:t>
            </a:r>
            <a:r>
              <a:rPr lang="zh-TW" altLang="en-US" dirty="0"/>
              <a:t>，然後給予分別權重，請告訴各科分數，以及總平均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Chinse:??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English:??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Math:??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W</a:t>
            </a:r>
            <a:r>
              <a:rPr lang="en-US" altLang="zh-TW" dirty="0" smtClean="0"/>
              <a:t>eight </a:t>
            </a:r>
            <a:r>
              <a:rPr lang="en-US" altLang="zh-TW" dirty="0"/>
              <a:t>A</a:t>
            </a:r>
            <a:r>
              <a:rPr lang="en-US" altLang="zh-TW" dirty="0" smtClean="0"/>
              <a:t>verage :???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110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If/For/While </a:t>
            </a:r>
            <a:br>
              <a:rPr lang="en-US" altLang="zh-TW" sz="5400" dirty="0"/>
            </a:br>
            <a:r>
              <a:rPr lang="en-US" altLang="zh-TW" sz="5400" dirty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529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 smtClean="0"/>
              <a:t>If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他是一個幫我們判斷是非的程式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可以在</a:t>
            </a:r>
            <a:r>
              <a:rPr lang="zh-TW" altLang="en-US" dirty="0">
                <a:solidFill>
                  <a:srgbClr val="FF0000"/>
                </a:solidFill>
              </a:rPr>
              <a:t>正確時執行一段程式碼</a:t>
            </a:r>
            <a:r>
              <a:rPr lang="zh-TW" altLang="en-US" dirty="0"/>
              <a:t>，但</a:t>
            </a:r>
            <a:r>
              <a:rPr lang="zh-TW" altLang="en-US" dirty="0">
                <a:solidFill>
                  <a:srgbClr val="FF0000"/>
                </a:solidFill>
              </a:rPr>
              <a:t>不正確時不執行或執行其他程式碼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3076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code1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條件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en-US" altLang="zh-TW" dirty="0"/>
              <a:t>	code2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	code3</a:t>
            </a:r>
          </a:p>
          <a:p>
            <a:pPr marL="0" indent="0">
              <a:buNone/>
            </a:pPr>
            <a:r>
              <a:rPr lang="zh-TW" altLang="en-US" dirty="0"/>
              <a:t>若條件式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code1</a:t>
            </a:r>
          </a:p>
          <a:p>
            <a:pPr marL="0" indent="0">
              <a:buNone/>
            </a:pPr>
            <a:r>
              <a:rPr lang="zh-TW" altLang="en-US" dirty="0"/>
              <a:t>反之條件式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code2</a:t>
            </a:r>
          </a:p>
          <a:p>
            <a:pPr marL="0" indent="0">
              <a:buNone/>
            </a:pPr>
            <a:r>
              <a:rPr lang="zh-TW" altLang="en-US" dirty="0"/>
              <a:t>若兩個皆不成立，執行</a:t>
            </a:r>
            <a:r>
              <a:rPr lang="en-US" altLang="zh-TW" dirty="0"/>
              <a:t>code3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你要告訴她是他要執行的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>
                <a:solidFill>
                  <a:srgbClr val="FF0000"/>
                </a:solidFill>
              </a:rPr>
              <a:t>Tab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 if </a:t>
            </a:r>
            <a:r>
              <a:rPr lang="zh-TW" altLang="en-US" dirty="0">
                <a:solidFill>
                  <a:srgbClr val="FF0000"/>
                </a:solidFill>
              </a:rPr>
              <a:t>可以有無限個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if </a:t>
            </a:r>
            <a:r>
              <a:rPr lang="zh-TW" altLang="en-US" dirty="0">
                <a:solidFill>
                  <a:srgbClr val="FF0000"/>
                </a:solidFill>
              </a:rPr>
              <a:t>一定要最早出現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839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  <a:r>
              <a:rPr lang="zh-TW" altLang="en-US" b="1" dirty="0"/>
              <a:t> 判斷分數是否及格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916832"/>
            <a:ext cx="4525006" cy="2181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09" y="4221088"/>
            <a:ext cx="5973009" cy="182905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403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  <a:r>
              <a:rPr lang="zh-TW" altLang="en-US" b="1" dirty="0"/>
              <a:t> 判斷分數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&gt;=90</a:t>
            </a:r>
            <a:r>
              <a:rPr lang="zh-TW" altLang="en-US" dirty="0"/>
              <a:t> </a:t>
            </a:r>
            <a:r>
              <a:rPr lang="en-US" altLang="zh-TW" dirty="0"/>
              <a:t>:A</a:t>
            </a:r>
          </a:p>
          <a:p>
            <a:pPr marL="0" indent="0">
              <a:buNone/>
            </a:pPr>
            <a:r>
              <a:rPr lang="en-US" altLang="zh-TW" dirty="0"/>
              <a:t>&gt;=80</a:t>
            </a:r>
            <a:r>
              <a:rPr lang="zh-TW" altLang="en-US" dirty="0"/>
              <a:t> </a:t>
            </a:r>
            <a:r>
              <a:rPr lang="en-US" altLang="zh-TW" dirty="0"/>
              <a:t>:B</a:t>
            </a:r>
          </a:p>
          <a:p>
            <a:pPr marL="0" indent="0">
              <a:buNone/>
            </a:pPr>
            <a:r>
              <a:rPr lang="en-US" altLang="zh-TW" dirty="0"/>
              <a:t>&gt;=70</a:t>
            </a:r>
            <a:r>
              <a:rPr lang="zh-TW" altLang="en-US" dirty="0"/>
              <a:t> </a:t>
            </a:r>
            <a:r>
              <a:rPr lang="en-US" altLang="zh-TW" dirty="0"/>
              <a:t>:C</a:t>
            </a:r>
          </a:p>
          <a:p>
            <a:pPr marL="0" indent="0">
              <a:buNone/>
            </a:pPr>
            <a:r>
              <a:rPr lang="en-US" altLang="zh-TW" dirty="0"/>
              <a:t>&gt;=60:D</a:t>
            </a:r>
          </a:p>
          <a:p>
            <a:pPr marL="0" indent="0">
              <a:buNone/>
            </a:pPr>
            <a:r>
              <a:rPr lang="en-US" altLang="zh-TW" dirty="0"/>
              <a:t>&lt;60:F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166018"/>
            <a:ext cx="4706007" cy="4991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2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Environment/</a:t>
            </a:r>
            <a:r>
              <a:rPr lang="zh-TW" altLang="en-US" sz="5400" dirty="0"/>
              <a:t>課程安排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09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提問</a:t>
            </a:r>
            <a:r>
              <a:rPr lang="en-US" altLang="zh-TW" b="1" dirty="0"/>
              <a:t>:</a:t>
            </a:r>
            <a:r>
              <a:rPr lang="zh-TW" altLang="en-US" b="1" dirty="0"/>
              <a:t>請問兩者程式碼意思一致嗎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53447"/>
            <a:ext cx="4057935" cy="43043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94469"/>
            <a:ext cx="3859047" cy="4149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3647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身高體重以及姓名，輸出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XXXX</a:t>
            </a:r>
            <a:r>
              <a:rPr lang="zh-TW" altLang="en-US" dirty="0"/>
              <a:t> 體重</a:t>
            </a:r>
            <a:r>
              <a:rPr lang="en-US" altLang="zh-TW" dirty="0"/>
              <a:t>YYY</a:t>
            </a:r>
            <a:r>
              <a:rPr lang="zh-TW" altLang="en-US" dirty="0"/>
              <a:t> 身高 </a:t>
            </a:r>
            <a:r>
              <a:rPr lang="en-US" altLang="zh-TW" dirty="0"/>
              <a:t>ZZZ</a:t>
            </a:r>
            <a:r>
              <a:rPr lang="zh-TW" altLang="en-US" dirty="0"/>
              <a:t> 身體狀態</a:t>
            </a:r>
            <a:r>
              <a:rPr lang="en-US" altLang="zh-TW" dirty="0"/>
              <a:t>AA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7981"/>
            <a:ext cx="8802328" cy="24196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843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組合邏輯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</a:t>
            </a:r>
            <a:r>
              <a:rPr lang="en-US" altLang="zh-TW" dirty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2113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希望找一個漂亮</a:t>
            </a:r>
            <a:r>
              <a:rPr lang="zh-TW" altLang="en-US" dirty="0">
                <a:solidFill>
                  <a:srgbClr val="FF0000"/>
                </a:solidFill>
              </a:rPr>
              <a:t>且</a:t>
            </a:r>
            <a:r>
              <a:rPr lang="zh-TW" altLang="en-US" dirty="0"/>
              <a:t>高的女生的女生當朋友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68960"/>
            <a:ext cx="6938816" cy="2403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8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53951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有找一個帥氣</a:t>
            </a:r>
            <a:r>
              <a:rPr lang="zh-TW" altLang="en-US" dirty="0">
                <a:solidFill>
                  <a:srgbClr val="FF0000"/>
                </a:solidFill>
              </a:rPr>
              <a:t>或</a:t>
            </a:r>
            <a:r>
              <a:rPr lang="zh-TW" altLang="en-US" dirty="0"/>
              <a:t>者有才華的男生當朋友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4556"/>
            <a:ext cx="7416824" cy="27174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5543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11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30</a:t>
            </a:r>
            <a:r>
              <a:rPr lang="zh-TW" altLang="en-US" dirty="0"/>
              <a:t>而且沒有風</a:t>
            </a:r>
            <a:r>
              <a:rPr lang="en-US" altLang="zh-TW" dirty="0"/>
              <a:t>wind=0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大於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125</a:t>
            </a:fld>
            <a:endParaRPr lang="zh-TW" altLang="en-US"/>
          </a:p>
        </p:txBody>
      </p:sp>
      <p:pic>
        <p:nvPicPr>
          <p:cNvPr id="3076" name="Picture 4" descr="エアコンの温度を調整している男性のイラスト（節電） | かわいい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8999"/>
            <a:ext cx="2830193" cy="282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530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12</a:t>
            </a:r>
            <a:r>
              <a:rPr lang="en-US" altLang="zh-TW" sz="2400" b="1" dirty="0" smtClean="0"/>
              <a:t>:</a:t>
            </a:r>
          </a:p>
          <a:p>
            <a:pPr marL="0" indent="0">
              <a:buNone/>
            </a:pPr>
            <a:r>
              <a:rPr lang="zh-TW" altLang="en-US" sz="2400" dirty="0" smtClean="0"/>
              <a:t>給予</a:t>
            </a:r>
            <a:r>
              <a:rPr lang="zh-TW" altLang="en-US" sz="2400" dirty="0"/>
              <a:t>三個邊長，求是何種三角形 ，三數字由小排到大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508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ｚ本（ｘ、ｙ、ｚ為使用者輸入），請計算需 花費多少錢？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8" y="4112463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246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for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他通常搭配</a:t>
            </a:r>
            <a:r>
              <a:rPr lang="en-US" altLang="zh-TW" dirty="0"/>
              <a:t>range</a:t>
            </a:r>
            <a:r>
              <a:rPr lang="zh-TW" altLang="en-US" dirty="0"/>
              <a:t>可以幫我們執行</a:t>
            </a:r>
            <a:r>
              <a:rPr lang="zh-TW" altLang="en-US" dirty="0">
                <a:solidFill>
                  <a:srgbClr val="FF0000"/>
                </a:solidFill>
              </a:rPr>
              <a:t>特定次數</a:t>
            </a:r>
            <a:r>
              <a:rPr lang="zh-TW" altLang="en-US" dirty="0"/>
              <a:t>的相同程式碼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865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for Basic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924944"/>
            <a:ext cx="6344927" cy="24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5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20848"/>
            <a:ext cx="7282194" cy="493550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8893" y="855401"/>
            <a:ext cx="598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打開搜尋列，搜尋</a:t>
            </a:r>
            <a:r>
              <a:rPr lang="en-US" altLang="zh-TW" sz="3000" dirty="0">
                <a:latin typeface="+mj-ea"/>
                <a:ea typeface="+mj-ea"/>
              </a:rPr>
              <a:t>Python</a:t>
            </a:r>
            <a:r>
              <a:rPr lang="zh-TW" altLang="en-US" sz="3000" dirty="0">
                <a:latin typeface="+mj-ea"/>
                <a:ea typeface="+mj-ea"/>
              </a:rPr>
              <a:t> 並點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5109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45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</a:t>
            </a:r>
            <a:r>
              <a:rPr lang="zh-TW" altLang="en-US" dirty="0" smtClean="0"/>
              <a:t>圈</a:t>
            </a:r>
            <a:r>
              <a:rPr lang="en-US" altLang="zh-TW" dirty="0" smtClean="0"/>
              <a:t>-</a:t>
            </a:r>
            <a:r>
              <a:rPr lang="zh-TW" altLang="en-US" dirty="0" smtClean="0"/>
              <a:t>原理圖表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90315"/>
            <a:ext cx="3967668" cy="44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04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輸出</a:t>
            </a:r>
            <a:r>
              <a:rPr lang="en-US" altLang="zh-TW" sz="3200" dirty="0"/>
              <a:t>100</a:t>
            </a:r>
            <a:r>
              <a:rPr lang="zh-TW" altLang="en-US" sz="3200" dirty="0"/>
              <a:t>這筆資料輸出</a:t>
            </a:r>
            <a:r>
              <a:rPr lang="en-US" altLang="zh-TW" sz="3200" dirty="0"/>
              <a:t>100</a:t>
            </a:r>
            <a:r>
              <a:rPr lang="zh-TW" altLang="en-US" sz="3200" dirty="0"/>
              <a:t>次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020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2: </a:t>
            </a:r>
            <a:r>
              <a:rPr lang="zh-TW" altLang="en-US" sz="3200" dirty="0"/>
              <a:t>輸出</a:t>
            </a:r>
            <a:r>
              <a:rPr lang="en-US" altLang="zh-TW" sz="3200" dirty="0"/>
              <a:t>1~100             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        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 rot="2103173">
            <a:off x="5273072" y="1701416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3964670" y="3607881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2" y="2429396"/>
            <a:ext cx="5705485" cy="13681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6503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17:</a:t>
            </a:r>
            <a:r>
              <a:rPr lang="zh-TW" altLang="en-US" dirty="0"/>
              <a:t>請輸出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不可使公式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9114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他可以以一個邏輯去檢查是否需要再次執行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while(</a:t>
            </a:r>
            <a:r>
              <a:rPr lang="zh-TW" altLang="en-US" dirty="0"/>
              <a:t>條件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209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/>
              <a:t>條件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786186"/>
            <a:ext cx="4505954" cy="39057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5177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While </a:t>
            </a:r>
            <a:r>
              <a:rPr lang="zh-TW" altLang="en-US" b="1" dirty="0"/>
              <a:t>跟 </a:t>
            </a:r>
            <a:r>
              <a:rPr lang="en-US" altLang="zh-TW" b="1" dirty="0"/>
              <a:t>For </a:t>
            </a:r>
            <a:r>
              <a:rPr lang="zh-TW" altLang="en-US" b="1" dirty="0"/>
              <a:t>都可使用的中斷指令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continue</a:t>
            </a:r>
            <a:r>
              <a:rPr lang="en-US" altLang="zh-TW" dirty="0"/>
              <a:t>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862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break </a:t>
            </a:r>
            <a:r>
              <a:rPr lang="zh-TW" altLang="en-US" b="1" dirty="0"/>
              <a:t>可直接破壞迴圈執行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138</a:t>
            </a:fld>
            <a:endParaRPr lang="zh-TW" altLang="en-US"/>
          </a:p>
        </p:txBody>
      </p:sp>
      <p:pic>
        <p:nvPicPr>
          <p:cNvPr id="2050" name="Picture 2" descr="壊している人のイラスト（棒人間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10703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711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continue </a:t>
            </a:r>
            <a:r>
              <a:rPr lang="zh-TW" altLang="en-US" b="1" dirty="0"/>
              <a:t>可直接跳過這次迴圈執行，執行下次迴圈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23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9552" y="1043608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當你看到這個畫面就代表你成功進入了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7060600" cy="39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24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我去一間餐廳吃飯，然後服務員會在我吃完時問我還需要下一份嗎，如何寫出我最後到底吃了幾份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03211"/>
            <a:ext cx="5620534" cy="269595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78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練習</a:t>
            </a:r>
            <a:r>
              <a:rPr lang="en-US" altLang="zh-TW" sz="3200" dirty="0"/>
              <a:t>14:</a:t>
            </a:r>
            <a:r>
              <a:rPr lang="zh-TW" altLang="en-US" sz="3200" dirty="0"/>
              <a:t> 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請使用輾轉相除法使用</a:t>
            </a:r>
            <a:r>
              <a:rPr lang="en-US" altLang="zh-TW" sz="3200" dirty="0"/>
              <a:t>while</a:t>
            </a:r>
            <a:r>
              <a:rPr lang="zh-TW" altLang="en-US" sz="3200" dirty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141</a:t>
            </a:fld>
            <a:endParaRPr lang="zh-TW" altLang="en-US"/>
          </a:p>
        </p:txBody>
      </p:sp>
      <p:pic>
        <p:nvPicPr>
          <p:cNvPr id="1026" name="Picture 2" descr="メガネが光る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06033"/>
            <a:ext cx="1780954" cy="21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1443554" y="4131965"/>
            <a:ext cx="1719753" cy="9414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思考看看</a:t>
            </a:r>
          </a:p>
        </p:txBody>
      </p:sp>
    </p:spTree>
    <p:extLst>
      <p:ext uri="{BB962C8B-B14F-4D97-AF65-F5344CB8AC3E}">
        <p14:creationId xmlns:p14="http://schemas.microsoft.com/office/powerpoint/2010/main" val="28427756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1" dirty="0" smtClean="0"/>
              <a:t>Hint: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3319948" cy="15121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62" y="1772816"/>
            <a:ext cx="4286250" cy="152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99" y="3454098"/>
            <a:ext cx="35528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254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Function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371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甚麼</a:t>
            </a:r>
            <a:r>
              <a:rPr lang="zh-TW" altLang="en-US" b="1" dirty="0"/>
              <a:t>是</a:t>
            </a:r>
            <a:r>
              <a:rPr lang="en-US" altLang="zh-TW" b="1" dirty="0"/>
              <a:t>Function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某些</a:t>
            </a:r>
            <a:r>
              <a:rPr lang="en-US" altLang="zh-TW" dirty="0"/>
              <a:t>code</a:t>
            </a:r>
            <a:r>
              <a:rPr lang="zh-TW" altLang="en-US" dirty="0"/>
              <a:t>常使用，我們可以將它</a:t>
            </a:r>
            <a:r>
              <a:rPr lang="zh-TW" altLang="en-US" dirty="0">
                <a:solidFill>
                  <a:srgbClr val="FF0000"/>
                </a:solidFill>
              </a:rPr>
              <a:t>定義成新的</a:t>
            </a:r>
            <a:r>
              <a:rPr lang="en-US" altLang="zh-TW" dirty="0">
                <a:solidFill>
                  <a:srgbClr val="FF0000"/>
                </a:solidFill>
              </a:rPr>
              <a:t>Function</a:t>
            </a:r>
            <a:r>
              <a:rPr lang="zh-TW" altLang="en-US" dirty="0"/>
              <a:t>，以便</a:t>
            </a:r>
            <a:r>
              <a:rPr lang="zh-TW" altLang="en-US" dirty="0">
                <a:solidFill>
                  <a:srgbClr val="FF0000"/>
                </a:solidFill>
              </a:rPr>
              <a:t>重複呼叫</a:t>
            </a:r>
            <a:r>
              <a:rPr lang="zh-TW" altLang="en-US" dirty="0"/>
              <a:t>，</a:t>
            </a:r>
            <a:r>
              <a:rPr lang="en-US" altLang="zh-TW" dirty="0"/>
              <a:t>Function</a:t>
            </a:r>
            <a:r>
              <a:rPr lang="zh-TW" altLang="en-US" dirty="0"/>
              <a:t>可以將整個程式進行</a:t>
            </a:r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，以便人們閱讀以及方便測試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820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基本語法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FunctionName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需要的參數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zh-TW" altLang="en-US" dirty="0" smtClean="0">
                <a:solidFill>
                  <a:srgbClr val="FF0000"/>
                </a:solidFill>
              </a:rPr>
              <a:t>任意參數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若要</a:t>
            </a:r>
            <a:r>
              <a:rPr lang="zh-TW" altLang="en-US" b="1" dirty="0"/>
              <a:t>有預設值，可在參數給予</a:t>
            </a:r>
            <a:r>
              <a:rPr lang="en-US" altLang="zh-TW" b="1" dirty="0"/>
              <a:t>=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6968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輸入名子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輸出</a:t>
            </a:r>
            <a:r>
              <a:rPr lang="en-US" altLang="zh-TW" dirty="0">
                <a:solidFill>
                  <a:srgbClr val="FF0000"/>
                </a:solidFill>
              </a:rPr>
              <a:t>Hello,</a:t>
            </a:r>
            <a:r>
              <a:rPr lang="zh-TW" altLang="en-US" dirty="0"/>
              <a:t>名子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89040"/>
            <a:ext cx="4121540" cy="18455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3717032"/>
            <a:ext cx="4163038" cy="12961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29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組數字，並輸出相加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3668635" cy="2266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5" y="3109934"/>
            <a:ext cx="4193827" cy="25009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910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組身高體重，來計算</a:t>
            </a:r>
            <a:r>
              <a:rPr lang="en-US" altLang="zh-TW" dirty="0">
                <a:solidFill>
                  <a:srgbClr val="FF0000"/>
                </a:solidFill>
              </a:rPr>
              <a:t>BMI</a:t>
            </a:r>
            <a:r>
              <a:rPr lang="zh-TW" altLang="en-US" dirty="0">
                <a:solidFill>
                  <a:srgbClr val="FF0000"/>
                </a:solidFill>
              </a:rPr>
              <a:t>，進而推得身體狀態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5508671" cy="1514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84861"/>
            <a:ext cx="5361644" cy="50214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386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020241"/>
            <a:ext cx="5616624" cy="526020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傳統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94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8467" y="1074504"/>
            <a:ext cx="651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+mj-ea"/>
                <a:ea typeface="+mj-ea"/>
              </a:rPr>
              <a:t>Bash mode:</a:t>
            </a:r>
            <a:r>
              <a:rPr lang="zh-TW" altLang="en-US" sz="3000" dirty="0">
                <a:latin typeface="+mj-ea"/>
                <a:ea typeface="+mj-ea"/>
              </a:rPr>
              <a:t>可以一行行輸入直接執行</a:t>
            </a:r>
            <a:endParaRPr lang="en-US" altLang="zh-TW" sz="3000" dirty="0">
              <a:latin typeface="+mj-ea"/>
              <a:ea typeface="+mj-ea"/>
            </a:endParaRPr>
          </a:p>
          <a:p>
            <a:r>
              <a:rPr lang="zh-TW" altLang="en-US" sz="3000" dirty="0">
                <a:latin typeface="+mj-ea"/>
                <a:ea typeface="+mj-ea"/>
              </a:rPr>
              <a:t>缺點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就是一次只能打一行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6329909" cy="3396096"/>
          </a:xfrm>
          <a:prstGeom prst="rect">
            <a:avLst/>
          </a:prstGeom>
        </p:spPr>
      </p:pic>
      <p:pic>
        <p:nvPicPr>
          <p:cNvPr id="8194" name="Picture 2" descr="コンピューター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441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3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07" y="908720"/>
            <a:ext cx="4918157" cy="541739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函示化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217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15: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輸入西元，請印出式平年還是閏年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/>
              <a:t>1.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不可整除，為平年。</a:t>
            </a:r>
            <a:br>
              <a:rPr lang="zh-TW" altLang="en-US" dirty="0"/>
            </a:br>
            <a:r>
              <a:rPr lang="en-US" altLang="zh-TW" dirty="0"/>
              <a:t>2.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可整除但除以</a:t>
            </a:r>
            <a:r>
              <a:rPr lang="en-US" altLang="zh-TW" dirty="0"/>
              <a:t>100</a:t>
            </a:r>
            <a:r>
              <a:rPr lang="zh-TW" altLang="en-US" dirty="0"/>
              <a:t>不可整除，為閏年。</a:t>
            </a:r>
            <a:br>
              <a:rPr lang="zh-TW" altLang="en-US" dirty="0"/>
            </a:br>
            <a:r>
              <a:rPr lang="en-US" altLang="zh-TW" dirty="0"/>
              <a:t>3. </a:t>
            </a:r>
            <a:r>
              <a:rPr lang="zh-TW" altLang="en-US" dirty="0"/>
              <a:t>公元年分除以</a:t>
            </a:r>
            <a:r>
              <a:rPr lang="en-US" altLang="zh-TW" dirty="0"/>
              <a:t>100</a:t>
            </a:r>
            <a:r>
              <a:rPr lang="zh-TW" altLang="en-US" dirty="0"/>
              <a:t>可整除但除以</a:t>
            </a:r>
            <a:r>
              <a:rPr lang="en-US" altLang="zh-TW" dirty="0"/>
              <a:t>400</a:t>
            </a:r>
            <a:r>
              <a:rPr lang="zh-TW" altLang="en-US" dirty="0"/>
              <a:t>不可整除，為平年。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此公式與真正公式不一樣，時作此題時請依照上面給的定義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395536" y="569198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453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16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請使用函式，無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27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17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兩數，請輸出最大公因數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請使用函式，有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GCD(10,20)=10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gcd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a,b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8078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7136" y="1043608"/>
            <a:ext cx="946854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一數，輸出最大公因數，以及最小公倍數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4351853" cy="39179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855874"/>
            <a:ext cx="3850885" cy="9585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177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Output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8799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229600" cy="35711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452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,</a:t>
            </a:r>
            <a:r>
              <a:rPr lang="zh-TW" altLang="en-US" dirty="0"/>
              <a:t>作為間隔符號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1" y="2924944"/>
            <a:ext cx="4439270" cy="1971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1" y="5229200"/>
            <a:ext cx="5984517" cy="136314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10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-</a:t>
            </a:r>
            <a:r>
              <a:rPr lang="zh-TW" altLang="en-US" dirty="0"/>
              <a:t>作為間隔符號，輸出不換行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5506218" cy="19528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1" y="5230602"/>
            <a:ext cx="6592220" cy="97168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1532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18: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hello</a:t>
            </a:r>
            <a:r>
              <a:rPr lang="zh-TW" altLang="en-US" dirty="0"/>
              <a:t>作為間隔符號，輸出結尾加上自己的學號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4720" y="10436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簡易例子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1553"/>
            <a:ext cx="6222920" cy="29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39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何謂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zh-TW" altLang="en-US" dirty="0"/>
              <a:t>簡單來說，我們之前的都能存一個數值或一個文字，但若我們要儲存更多，就要使用</a:t>
            </a:r>
            <a:r>
              <a:rPr lang="en-US" altLang="zh-TW" dirty="0"/>
              <a:t>List</a:t>
            </a:r>
            <a:r>
              <a:rPr lang="zh-TW" altLang="en-US" dirty="0"/>
              <a:t>來使用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他可以將不只一個的變數放進去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 可使用索引值拿取資料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186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如何宣告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無預設值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[] </a:t>
            </a:r>
          </a:p>
          <a:p>
            <a:pPr marL="0" indent="0">
              <a:buNone/>
            </a:pPr>
            <a:r>
              <a:rPr lang="en-US" altLang="zh-TW" dirty="0"/>
              <a:t>B = list()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有預設值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818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如何拿取</a:t>
            </a:r>
            <a:r>
              <a:rPr lang="en-US" altLang="zh-TW" b="1" dirty="0"/>
              <a:t>List</a:t>
            </a:r>
            <a:r>
              <a:rPr lang="zh-TW" altLang="en-US" b="1" dirty="0"/>
              <a:t>資料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r>
              <a:rPr lang="en-US" altLang="zh-TW" dirty="0"/>
              <a:t>print(A[0]) # </a:t>
            </a:r>
            <a:r>
              <a:rPr lang="zh-TW" altLang="en-US" dirty="0"/>
              <a:t>輸出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print(A[5]) # </a:t>
            </a:r>
            <a:r>
              <a:rPr lang="zh-TW" altLang="en-US" dirty="0"/>
              <a:t>輸出</a:t>
            </a:r>
            <a:r>
              <a:rPr lang="en-US" altLang="zh-TW" dirty="0"/>
              <a:t>6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2693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加入資料到</a:t>
            </a:r>
            <a:r>
              <a:rPr lang="en-US" altLang="zh-TW" b="1" dirty="0" err="1"/>
              <a:t>List.append</a:t>
            </a:r>
            <a:r>
              <a:rPr lang="en-US" altLang="zh-TW" b="1" dirty="0"/>
              <a:t>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4" y="2657367"/>
            <a:ext cx="4067743" cy="1543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1" y="4437112"/>
            <a:ext cx="6496957" cy="159089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4707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插入資料 </a:t>
            </a:r>
            <a:r>
              <a:rPr lang="en-US" altLang="zh-TW" b="1" dirty="0" err="1"/>
              <a:t>List.insert</a:t>
            </a:r>
            <a:r>
              <a:rPr lang="en-US" altLang="zh-TW" b="1" dirty="0"/>
              <a:t>(</a:t>
            </a:r>
            <a:r>
              <a:rPr lang="zh-TW" altLang="en-US" b="1" dirty="0"/>
              <a:t>位置，資料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128"/>
            <a:ext cx="6973273" cy="15337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6" y="2813062"/>
            <a:ext cx="4887007" cy="1476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848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移除資料到 </a:t>
            </a:r>
            <a:r>
              <a:rPr lang="en-US" altLang="zh-TW" b="1" dirty="0" err="1"/>
              <a:t>List.pop</a:t>
            </a:r>
            <a:r>
              <a:rPr lang="en-US" altLang="zh-TW" b="1" dirty="0"/>
              <a:t>(</a:t>
            </a:r>
            <a:r>
              <a:rPr lang="zh-TW" altLang="en-US" b="1" dirty="0"/>
              <a:t>位置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95472"/>
            <a:ext cx="4163006" cy="14670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437112"/>
            <a:ext cx="6496957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4836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補</a:t>
            </a:r>
            <a:r>
              <a:rPr lang="en-US" altLang="zh-TW" b="1" dirty="0" smtClean="0"/>
              <a:t>:del A[</a:t>
            </a:r>
            <a:r>
              <a:rPr lang="zh-TW" altLang="en-US" b="1" dirty="0" smtClean="0"/>
              <a:t>索引值</a:t>
            </a:r>
            <a:r>
              <a:rPr lang="en-US" altLang="zh-TW" b="1" dirty="0" smtClean="0"/>
              <a:t>]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16385"/>
            <a:ext cx="3168352" cy="15152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2" y="4365104"/>
            <a:ext cx="6832062" cy="17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92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 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6" y="1783600"/>
            <a:ext cx="4020111" cy="15527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0" y="3720066"/>
            <a:ext cx="6716062" cy="14956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4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排序資料，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</a:t>
            </a:r>
            <a:r>
              <a:rPr lang="zh-TW" altLang="en-US" b="1" dirty="0"/>
              <a:t>是否反轉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0" y="1772816"/>
            <a:ext cx="4429743" cy="1448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6554115" cy="150516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30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9512" y="967006"/>
            <a:ext cx="8364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常用用法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開啟檔案，我們先建立一個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全新的檔案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" y="1998401"/>
            <a:ext cx="6192688" cy="42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31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sorted(list)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3689025" cy="17281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28036"/>
            <a:ext cx="6840760" cy="17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07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zh-TW" altLang="en-US" b="1" dirty="0" smtClean="0"/>
              <a:t>自定義排序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5829300" cy="2114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437112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136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en-US" altLang="zh-TW" b="1" dirty="0" err="1" smtClean="0"/>
              <a:t>lamda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0" y="1916832"/>
            <a:ext cx="6267450" cy="1905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4" y="4408666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52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將兩個</a:t>
            </a:r>
            <a:r>
              <a:rPr lang="en-US" altLang="zh-TW" dirty="0"/>
              <a:t>list</a:t>
            </a:r>
            <a:r>
              <a:rPr lang="zh-TW" altLang="en-US" dirty="0"/>
              <a:t>合成，</a:t>
            </a:r>
            <a:r>
              <a:rPr lang="en-US" altLang="zh-TW" dirty="0" err="1"/>
              <a:t>List.extend</a:t>
            </a:r>
            <a:r>
              <a:rPr lang="en-US" altLang="zh-TW" dirty="0"/>
              <a:t>(List or tuple)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2277608"/>
            <a:ext cx="3810532" cy="21148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0" y="4437112"/>
            <a:ext cx="6792273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6678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20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96752"/>
            <a:ext cx="2846444" cy="27843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462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04360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19: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31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17</a:t>
            </a:r>
          </a:p>
          <a:p>
            <a:pPr marL="0" indent="0">
              <a:buNone/>
            </a:pPr>
            <a:r>
              <a:rPr lang="zh-TW" altLang="en-US" dirty="0"/>
              <a:t>排序一下</a:t>
            </a:r>
            <a:r>
              <a:rPr lang="en-US" altLang="zh-TW" dirty="0"/>
              <a:t>(</a:t>
            </a:r>
            <a:r>
              <a:rPr lang="zh-TW" altLang="en-US" dirty="0"/>
              <a:t>由小排到大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21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442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982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有些題目我們會需要使用</a:t>
            </a:r>
            <a:r>
              <a:rPr lang="zh-TW" altLang="en-US" b="1" dirty="0"/>
              <a:t>多維陣列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Ex : </a:t>
            </a:r>
          </a:p>
          <a:p>
            <a:pPr marL="0" indent="0">
              <a:buNone/>
            </a:pPr>
            <a:r>
              <a:rPr lang="en-US" altLang="zh-TW" dirty="0"/>
              <a:t>OX</a:t>
            </a:r>
            <a:r>
              <a:rPr lang="zh-TW" altLang="en-US" dirty="0"/>
              <a:t>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走迷宮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高階圖論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0348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如何宣告</a:t>
            </a:r>
            <a:r>
              <a:rPr lang="zh-TW" altLang="en-US" b="1" dirty="0"/>
              <a:t>二維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A = [[]]</a:t>
            </a:r>
          </a:p>
          <a:p>
            <a:pPr marL="0" indent="0">
              <a:buNone/>
            </a:pPr>
            <a:r>
              <a:rPr lang="en-US" altLang="zh-TW" dirty="0"/>
              <a:t>B = list(list())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8485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:OX</a:t>
            </a:r>
            <a:r>
              <a:rPr lang="zh-TW" altLang="en-US" dirty="0"/>
              <a:t>遊戲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輸入一個字串，長度為九，裡面會出現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存取，並使用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651164"/>
            <a:ext cx="3547859" cy="2226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737857"/>
            <a:ext cx="4061030" cy="191214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3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2010" y="913313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若你看到這個畫面代表你成功了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" y="1574586"/>
            <a:ext cx="7440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20:OX</a:t>
            </a:r>
            <a:r>
              <a:rPr lang="zh-TW" altLang="en-US" b="1" dirty="0"/>
              <a:t>遊戲 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三個字串，每個長度為</a:t>
            </a:r>
            <a:r>
              <a:rPr lang="en-US" altLang="zh-TW" dirty="0"/>
              <a:t>3</a:t>
            </a:r>
            <a:r>
              <a:rPr lang="zh-TW" altLang="en-US" dirty="0"/>
              <a:t>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存處，並使用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Ex Input:</a:t>
            </a:r>
          </a:p>
          <a:p>
            <a:pPr marL="0" indent="0">
              <a:buNone/>
            </a:pPr>
            <a:r>
              <a:rPr lang="en-US" altLang="zh-TW" dirty="0" smtClean="0"/>
              <a:t>OOX</a:t>
            </a:r>
          </a:p>
          <a:p>
            <a:pPr marL="0" indent="0">
              <a:buNone/>
            </a:pPr>
            <a:r>
              <a:rPr lang="en-US" altLang="zh-TW" dirty="0" smtClean="0"/>
              <a:t>XXO</a:t>
            </a:r>
            <a:br>
              <a:rPr lang="en-US" altLang="zh-TW" dirty="0" smtClean="0"/>
            </a:br>
            <a:r>
              <a:rPr lang="en-US" altLang="zh-TW" dirty="0" smtClean="0"/>
              <a:t>OXO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8722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100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83" y="1520788"/>
            <a:ext cx="7598258" cy="38164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002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11" y="2265490"/>
            <a:ext cx="3772426" cy="1571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70" y="3999285"/>
            <a:ext cx="6658904" cy="19910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033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rstrip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29" y="2225832"/>
            <a:ext cx="4042792" cy="16498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1" y="4210993"/>
            <a:ext cx="6516009" cy="19528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585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strip</a:t>
            </a:r>
            <a:r>
              <a:rPr lang="zh-TW" altLang="en-US" b="1" dirty="0"/>
              <a:t>去除左邊以及右邊無意義空白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56" y="2155747"/>
            <a:ext cx="3324689" cy="1448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73" y="4097454"/>
            <a:ext cx="6687483" cy="193384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71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為何要做這個動作呢</a:t>
            </a:r>
            <a:r>
              <a:rPr lang="en-US" altLang="zh-TW" b="1" dirty="0"/>
              <a:t>?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45" y="2041432"/>
            <a:ext cx="2991267" cy="16290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371097"/>
            <a:ext cx="6439799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6816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改善過後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4"/>
            <a:ext cx="3867690" cy="148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49" y="4221088"/>
            <a:ext cx="6525536" cy="14575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467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replace(A,B) </a:t>
            </a:r>
            <a:r>
              <a:rPr lang="zh-TW" altLang="en-US" b="1" dirty="0"/>
              <a:t>將字串裡所有</a:t>
            </a:r>
            <a:r>
              <a:rPr lang="en-US" altLang="zh-TW" b="1" dirty="0"/>
              <a:t>A</a:t>
            </a:r>
            <a:r>
              <a:rPr lang="zh-TW" altLang="en-US" b="1" dirty="0"/>
              <a:t>替換成</a:t>
            </a:r>
            <a:r>
              <a:rPr lang="en-US" altLang="zh-TW" b="1" dirty="0"/>
              <a:t>B</a:t>
            </a: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419209"/>
            <a:ext cx="5563376" cy="1009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1" y="3921964"/>
            <a:ext cx="7249537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208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split(</a:t>
            </a:r>
            <a:r>
              <a:rPr lang="en-US" altLang="zh-TW" b="1" dirty="0" err="1"/>
              <a:t>reg</a:t>
            </a:r>
            <a:r>
              <a:rPr lang="en-US" altLang="zh-TW" b="1" dirty="0"/>
              <a:t>) </a:t>
            </a:r>
            <a:r>
              <a:rPr lang="zh-TW" altLang="en-US" b="1" dirty="0"/>
              <a:t>以特定文字分割字串成</a:t>
            </a:r>
            <a:r>
              <a:rPr lang="en-US" altLang="zh-TW" b="1" dirty="0"/>
              <a:t>List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352525"/>
            <a:ext cx="5020376" cy="1076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1" y="3863181"/>
            <a:ext cx="6916115" cy="149563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08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924871"/>
            <a:ext cx="9129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依照原則先做建立檔案的動作 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存放地以及檔名無限制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8869"/>
            <a:ext cx="61635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72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36912"/>
            <a:ext cx="6897059" cy="17281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57339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join(list) </a:t>
            </a:r>
            <a:r>
              <a:rPr lang="zh-TW" altLang="en-US" b="1" dirty="0"/>
              <a:t>以特定文字當間隔將</a:t>
            </a:r>
            <a:r>
              <a:rPr lang="en-US" altLang="zh-TW" b="1" dirty="0"/>
              <a:t>List</a:t>
            </a:r>
            <a:r>
              <a:rPr lang="zh-TW" altLang="en-US" b="1" dirty="0"/>
              <a:t>合成字串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448005"/>
            <a:ext cx="4810796" cy="10002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39426"/>
            <a:ext cx="6649378" cy="12955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0418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880"/>
            <a:ext cx="7109710" cy="167371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06611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A = “This is a </a:t>
            </a:r>
            <a:r>
              <a:rPr lang="en-US" altLang="zh-TW" dirty="0" err="1"/>
              <a:t>atrice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zh-TW" altLang="en-US" dirty="0"/>
              <a:t>替換</a:t>
            </a:r>
            <a:r>
              <a:rPr lang="en-US" altLang="zh-TW" dirty="0" err="1"/>
              <a:t>artice</a:t>
            </a:r>
            <a:r>
              <a:rPr lang="en-US" altLang="zh-TW" dirty="0"/>
              <a:t> </a:t>
            </a:r>
            <a:r>
              <a:rPr lang="zh-TW" altLang="en-US" dirty="0"/>
              <a:t>成 </a:t>
            </a:r>
            <a:r>
              <a:rPr lang="en-US" altLang="zh-TW" dirty="0"/>
              <a:t>chino</a:t>
            </a:r>
          </a:p>
          <a:p>
            <a:pPr marL="0" indent="0">
              <a:buNone/>
            </a:pPr>
            <a:r>
              <a:rPr lang="zh-TW" altLang="en-US" dirty="0"/>
              <a:t>使用空白進行分割再以</a:t>
            </a:r>
            <a:r>
              <a:rPr lang="en-US" altLang="zh-TW" dirty="0"/>
              <a:t>-</a:t>
            </a:r>
            <a:r>
              <a:rPr lang="zh-TW" altLang="en-US" dirty="0"/>
              <a:t>連接所有資料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61048"/>
            <a:ext cx="4518169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818910"/>
            <a:ext cx="4726183" cy="10390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485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53571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21:</a:t>
            </a:r>
            <a:r>
              <a:rPr lang="zh-TW" altLang="en-US" b="1" dirty="0"/>
              <a:t> </a:t>
            </a:r>
            <a:r>
              <a:rPr lang="en-US" altLang="zh-TW" b="1" dirty="0"/>
              <a:t>(</a:t>
            </a:r>
            <a:r>
              <a:rPr lang="zh-TW" altLang="en-US" b="1" dirty="0"/>
              <a:t>難題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我們有三個功能要實現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插入一個文字到特定位置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取代整段文字中所有的</a:t>
            </a:r>
            <a:r>
              <a:rPr lang="en-US" altLang="zh-TW" dirty="0"/>
              <a:t>A</a:t>
            </a:r>
            <a:r>
              <a:rPr lang="zh-TW" altLang="en-US" dirty="0"/>
              <a:t>變成</a:t>
            </a:r>
            <a:r>
              <a:rPr lang="en-US" altLang="zh-TW" dirty="0"/>
              <a:t>B</a:t>
            </a:r>
          </a:p>
          <a:p>
            <a:pPr marL="0" indent="0">
              <a:buNone/>
            </a:pPr>
            <a:r>
              <a:rPr lang="zh-TW" altLang="en-US" dirty="0"/>
              <a:t>將兩個字串</a:t>
            </a:r>
            <a:r>
              <a:rPr lang="en-US" altLang="zh-TW" dirty="0"/>
              <a:t>(A,B)</a:t>
            </a:r>
            <a:r>
              <a:rPr lang="zh-TW" altLang="en-US" dirty="0"/>
              <a:t>的位置交換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insert 123 1 #</a:t>
            </a:r>
            <a:r>
              <a:rPr lang="zh-TW" altLang="en-US" dirty="0"/>
              <a:t>將</a:t>
            </a:r>
            <a:r>
              <a:rPr lang="en-US" altLang="zh-TW" dirty="0"/>
              <a:t>123</a:t>
            </a:r>
            <a:r>
              <a:rPr lang="zh-TW" altLang="en-US" dirty="0"/>
              <a:t>插入到第一</a:t>
            </a:r>
            <a:r>
              <a:rPr lang="en-US" altLang="zh-TW" dirty="0"/>
              <a:t>1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replace hello chino#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取代成 </a:t>
            </a:r>
            <a:r>
              <a:rPr lang="en-US" altLang="zh-TW" dirty="0"/>
              <a:t>chino</a:t>
            </a:r>
            <a:br>
              <a:rPr lang="en-US" altLang="zh-TW" dirty="0"/>
            </a:br>
            <a:r>
              <a:rPr lang="en-US" altLang="zh-TW" dirty="0"/>
              <a:t>move hello chino 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以及 </a:t>
            </a:r>
            <a:r>
              <a:rPr lang="en-US" altLang="zh-TW" dirty="0"/>
              <a:t>chino</a:t>
            </a:r>
            <a:r>
              <a:rPr lang="zh-TW" altLang="en-US" dirty="0"/>
              <a:t>位置調換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9483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Tuple/set/</a:t>
            </a:r>
            <a:r>
              <a:rPr lang="en-US" altLang="zh-TW" sz="5400" dirty="0" err="1"/>
              <a:t>dict</a:t>
            </a:r>
            <a:r>
              <a:rPr lang="en-US" altLang="zh-TW" sz="5400" dirty="0"/>
              <a:t> </a:t>
            </a:r>
            <a:r>
              <a:rPr lang="en-US" altLang="zh-TW" sz="5400" dirty="0" err="1"/>
              <a:t>Baisc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531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tuple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使用方式一樣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但無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宣告後不可變更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宣告一定要有初始值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435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tuple</a:t>
            </a:r>
          </a:p>
          <a:p>
            <a:pPr marL="0" indent="0">
              <a:buNone/>
            </a:pPr>
            <a:r>
              <a:rPr lang="en-US" altLang="zh-TW" dirty="0"/>
              <a:t>A = (1,2,3)</a:t>
            </a:r>
          </a:p>
          <a:p>
            <a:pPr marL="0" indent="0">
              <a:buNone/>
            </a:pPr>
            <a:r>
              <a:rPr lang="en-US" altLang="zh-TW" dirty="0"/>
              <a:t>B = 1,2,3</a:t>
            </a:r>
          </a:p>
          <a:p>
            <a:pPr marL="0" indent="0">
              <a:buNone/>
            </a:pPr>
            <a:r>
              <a:rPr lang="en-US" altLang="zh-TW" dirty="0"/>
              <a:t>C = tuple([1,2,3])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1240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為何要使用</a:t>
            </a:r>
            <a:r>
              <a:rPr lang="en-US" altLang="zh-TW" b="1" dirty="0"/>
              <a:t>tuple:</a:t>
            </a:r>
          </a:p>
          <a:p>
            <a:pPr marL="0" indent="0">
              <a:buNone/>
            </a:pPr>
            <a:r>
              <a:rPr lang="zh-TW" altLang="en-US" dirty="0"/>
              <a:t>主要原因</a:t>
            </a:r>
            <a:r>
              <a:rPr lang="en-US" altLang="zh-TW" dirty="0"/>
              <a:t>:</a:t>
            </a:r>
            <a:r>
              <a:rPr lang="zh-TW" altLang="en-US" dirty="0"/>
              <a:t> 因為</a:t>
            </a:r>
            <a:r>
              <a:rPr lang="en-US" altLang="zh-TW" dirty="0"/>
              <a:t>List</a:t>
            </a:r>
            <a:r>
              <a:rPr lang="zh-TW" altLang="en-US" dirty="0"/>
              <a:t>其實是個浪費時間的東西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其他原因</a:t>
            </a:r>
            <a:r>
              <a:rPr lang="en-US" altLang="zh-TW" dirty="0"/>
              <a:t>:</a:t>
            </a:r>
            <a:r>
              <a:rPr lang="zh-TW" altLang="en-US" dirty="0"/>
              <a:t> 基本上</a:t>
            </a:r>
            <a:r>
              <a:rPr lang="en-US" altLang="zh-TW" dirty="0"/>
              <a:t>List</a:t>
            </a:r>
            <a:r>
              <a:rPr lang="zh-TW" altLang="en-US" dirty="0"/>
              <a:t>在程式設計不太允許放入不同種類的資料，而</a:t>
            </a:r>
            <a:r>
              <a:rPr lang="en-US" altLang="zh-TW" dirty="0"/>
              <a:t>tuple</a:t>
            </a:r>
            <a:r>
              <a:rPr lang="zh-TW" altLang="en-US" dirty="0"/>
              <a:t>無此限制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" y="4437112"/>
            <a:ext cx="8624317" cy="9432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861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22:</a:t>
            </a:r>
            <a:r>
              <a:rPr lang="zh-TW" altLang="en-US" sz="4000" dirty="0"/>
              <a:t>宣告一個</a:t>
            </a:r>
            <a:r>
              <a:rPr lang="en-US" altLang="zh-TW" sz="4000" dirty="0"/>
              <a:t>tuple(</a:t>
            </a:r>
            <a:r>
              <a:rPr lang="zh-TW" altLang="en-US" sz="4000" dirty="0"/>
              <a:t>學號</a:t>
            </a:r>
            <a:r>
              <a:rPr lang="en-US" altLang="zh-TW" sz="4000" dirty="0"/>
              <a:t>,</a:t>
            </a:r>
            <a:r>
              <a:rPr lang="zh-TW" altLang="en-US" sz="4000" dirty="0"/>
              <a:t>姓名</a:t>
            </a:r>
            <a:r>
              <a:rPr lang="en-US" altLang="zh-TW" sz="4000" dirty="0"/>
              <a:t>,</a:t>
            </a:r>
            <a:r>
              <a:rPr lang="zh-TW" altLang="en-US" sz="4000" dirty="0"/>
              <a:t>年紀</a:t>
            </a:r>
            <a:r>
              <a:rPr lang="en-US" altLang="zh-TW" sz="4000" dirty="0"/>
              <a:t>)</a:t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請使用</a:t>
            </a:r>
            <a:r>
              <a:rPr lang="en-US" altLang="zh-TW" sz="4000" dirty="0"/>
              <a:t>tuple</a:t>
            </a:r>
            <a:r>
              <a:rPr lang="zh-TW" altLang="en-US" sz="4000" dirty="0"/>
              <a:t>進行輸出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/>
              <a:t>?,</a:t>
            </a: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r>
              <a:rPr lang="en-US" altLang="zh-TW" sz="4000" dirty="0"/>
              <a:t>,</a:t>
            </a: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>
                <a:solidFill>
                  <a:srgbClr val="FF0000"/>
                </a:solidFill>
              </a:rPr>
              <a:t>勿使用</a:t>
            </a:r>
            <a:r>
              <a:rPr lang="en-US" altLang="zh-TW" sz="4000" dirty="0">
                <a:solidFill>
                  <a:srgbClr val="FF0000"/>
                </a:solidFill>
              </a:rPr>
              <a:t>print</a:t>
            </a:r>
            <a:r>
              <a:rPr lang="zh-TW" altLang="en-US" sz="4000" dirty="0">
                <a:solidFill>
                  <a:srgbClr val="FF0000"/>
                </a:solidFill>
              </a:rPr>
              <a:t>直接列印</a:t>
            </a:r>
            <a:endParaRPr lang="en-US" altLang="zh-TW" sz="4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12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/>
              <a:t>Codeforces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8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7494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若標題更改如同類似這樣代表成功建立檔案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9621"/>
            <a:ext cx="7378948" cy="47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63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set</a:t>
            </a:r>
            <a:r>
              <a:rPr lang="en-US" altLang="zh-TW" dirty="0">
                <a:solidFill>
                  <a:srgbClr val="FF0000"/>
                </a:solidFill>
              </a:rPr>
              <a:t>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無法利用索引取值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不會有重複資料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9538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set</a:t>
            </a:r>
          </a:p>
          <a:p>
            <a:pPr marL="0" indent="0">
              <a:buNone/>
            </a:pPr>
            <a:r>
              <a:rPr lang="en-US" altLang="zh-TW" dirty="0"/>
              <a:t>A = set()</a:t>
            </a:r>
          </a:p>
          <a:p>
            <a:pPr marL="0" indent="0">
              <a:buNone/>
            </a:pPr>
            <a:r>
              <a:rPr lang="en-US" altLang="zh-TW" dirty="0"/>
              <a:t>B = {1, 2, 3, 4, 5}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C = set([1,2,3])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3298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新增元素</a:t>
            </a:r>
            <a:r>
              <a:rPr lang="en-US" altLang="zh-TW" b="1" dirty="0"/>
              <a:t>add(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4020674" cy="2207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277130"/>
            <a:ext cx="6582694" cy="143847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629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移除元素</a:t>
            </a:r>
            <a:r>
              <a:rPr lang="en-US" altLang="zh-TW" b="1" dirty="0"/>
              <a:t>remove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8" y="1744068"/>
            <a:ext cx="3600953" cy="15527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67" y="4006847"/>
            <a:ext cx="6477904" cy="15432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471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判斷資料是否在集合</a:t>
            </a:r>
            <a:r>
              <a:rPr lang="en-US" altLang="zh-TW" dirty="0"/>
              <a:t>(List Tuple set</a:t>
            </a:r>
            <a:r>
              <a:rPr lang="zh-TW" altLang="en-US" dirty="0"/>
              <a:t>都可使用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b="1" dirty="0" smtClean="0"/>
              <a:t>但</a:t>
            </a:r>
            <a:r>
              <a:rPr lang="en-US" altLang="zh-TW" b="1" dirty="0" smtClean="0"/>
              <a:t>set</a:t>
            </a:r>
            <a:r>
              <a:rPr lang="zh-TW" altLang="en-US" b="1" dirty="0" smtClean="0"/>
              <a:t>會快很多</a:t>
            </a:r>
            <a:endParaRPr lang="en-US" altLang="zh-TW" sz="4000" b="1" i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7" y="1604753"/>
            <a:ext cx="4285024" cy="27360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7" y="4509120"/>
            <a:ext cx="4697604" cy="18414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34078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3186"/>
            <a:ext cx="8496944" cy="17118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6007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時做一下操作，並使用</a:t>
            </a:r>
            <a:r>
              <a:rPr lang="en-US" altLang="zh-TW" dirty="0" err="1"/>
              <a:t>foreach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新增一個元素</a:t>
            </a: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7</a:t>
            </a:r>
          </a:p>
          <a:p>
            <a:pPr marL="0" indent="0">
              <a:buNone/>
            </a:pPr>
            <a:r>
              <a:rPr lang="zh-TW" altLang="en-US" sz="3500" dirty="0"/>
              <a:t>移除一個元素</a:t>
            </a:r>
            <a:r>
              <a:rPr lang="en-US" altLang="zh-TW" sz="3500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  <a:br>
              <a:rPr lang="en-US" altLang="zh-TW" sz="3500" dirty="0"/>
            </a:br>
            <a:r>
              <a:rPr lang="zh-TW" altLang="en-US" sz="3500" dirty="0"/>
              <a:t>詢問</a:t>
            </a:r>
            <a:r>
              <a:rPr lang="en-US" altLang="zh-TW" sz="3500" dirty="0"/>
              <a:t>4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r>
              <a:rPr lang="zh-TW" altLang="en-US" sz="3500" dirty="0"/>
              <a:t>詢問</a:t>
            </a:r>
            <a:r>
              <a:rPr lang="en-US" altLang="zh-TW" sz="3500" dirty="0"/>
              <a:t>3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014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何謂</a:t>
            </a:r>
            <a:r>
              <a:rPr lang="en-US" altLang="zh-TW" b="1" dirty="0" err="1"/>
              <a:t>dict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索引值不限制數字，可以任何型態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就如同英文字典一樣，可以查詢特定文字的定義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一個索引只能存在一個定義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0084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 err="1"/>
              <a:t>dict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a = </a:t>
            </a:r>
            <a:r>
              <a:rPr lang="en-US" altLang="zh-TW" dirty="0" err="1"/>
              <a:t>dict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b = {}</a:t>
            </a:r>
          </a:p>
          <a:p>
            <a:pPr marL="0" indent="0">
              <a:buNone/>
            </a:pPr>
            <a:r>
              <a:rPr lang="en-US" altLang="zh-TW" dirty="0"/>
              <a:t>c = </a:t>
            </a:r>
            <a:r>
              <a:rPr lang="en-US" altLang="zh-TW" dirty="0" err="1"/>
              <a:t>dict</a:t>
            </a:r>
            <a:r>
              <a:rPr lang="en-US" altLang="zh-TW" dirty="0"/>
              <a:t>([('123',456),("789",111)])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073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如何新增索引以及資料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28577"/>
            <a:ext cx="5096586" cy="16004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8" y="4077072"/>
            <a:ext cx="8040222" cy="151468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6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打上測試代碼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49722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57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6522096" cy="20968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43916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:</a:t>
            </a:r>
            <a:r>
              <a:rPr lang="zh-TW" altLang="en-US" b="1" dirty="0"/>
              <a:t>輸入人名，以及他的年紀，求在這個年紀有多少人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64904"/>
            <a:ext cx="3893187" cy="36006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5744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:</a:t>
            </a:r>
            <a:r>
              <a:rPr lang="zh-TW" altLang="en-US" b="1" dirty="0"/>
              <a:t>撲克牌</a:t>
            </a:r>
            <a:r>
              <a:rPr lang="en-US" altLang="zh-TW" b="1" dirty="0"/>
              <a:t>A=1 J=10 Q=12 K=13</a:t>
            </a:r>
            <a:br>
              <a:rPr lang="en-US" altLang="zh-TW" b="1" dirty="0"/>
            </a:br>
            <a:r>
              <a:rPr lang="zh-TW" altLang="en-US" b="1" dirty="0"/>
              <a:t>請使用</a:t>
            </a:r>
            <a:r>
              <a:rPr lang="en-US" altLang="zh-TW" b="1" dirty="0" err="1"/>
              <a:t>dict</a:t>
            </a:r>
            <a:r>
              <a:rPr lang="zh-TW" altLang="en-US" b="1" dirty="0"/>
              <a:t>建立一個</a:t>
            </a:r>
            <a:r>
              <a:rPr lang="zh-TW" altLang="en-US" b="1" dirty="0" smtClean="0"/>
              <a:t>對照表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使用者可以輸入</a:t>
            </a:r>
            <a:r>
              <a:rPr lang="en-US" altLang="zh-TW" dirty="0"/>
              <a:t>A~K</a:t>
            </a:r>
            <a:r>
              <a:rPr lang="zh-TW" altLang="en-US" dirty="0"/>
              <a:t>，請告訴她，他代表數字自己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0317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30:</a:t>
            </a:r>
            <a:r>
              <a:rPr lang="zh-TW" altLang="en-US" dirty="0"/>
              <a:t>同上題，再加上花色判斷，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spade </a:t>
            </a:r>
            <a:r>
              <a:rPr lang="zh-TW" altLang="en-US" b="1" dirty="0"/>
              <a:t>黑桃</a:t>
            </a:r>
            <a:r>
              <a:rPr lang="en-US" altLang="zh-TW" b="1" dirty="0"/>
              <a:t>(s)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Heart </a:t>
            </a:r>
            <a:r>
              <a:rPr lang="zh-TW" altLang="en-US" b="1" dirty="0"/>
              <a:t>紅心</a:t>
            </a:r>
            <a:r>
              <a:rPr lang="en-US" altLang="zh-TW" b="1" dirty="0"/>
              <a:t>(h)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Diamond </a:t>
            </a:r>
            <a:r>
              <a:rPr lang="zh-TW" altLang="en-US" b="1" dirty="0"/>
              <a:t>方塊</a:t>
            </a:r>
            <a:r>
              <a:rPr lang="en-US" altLang="zh-TW" b="1" dirty="0"/>
              <a:t>(d)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club </a:t>
            </a:r>
            <a:r>
              <a:rPr lang="zh-TW" altLang="en-US" b="1" dirty="0"/>
              <a:t>梅花</a:t>
            </a:r>
            <a:r>
              <a:rPr lang="en-US" altLang="zh-TW" b="1" dirty="0"/>
              <a:t>(c) </a:t>
            </a:r>
          </a:p>
          <a:p>
            <a:pPr marL="0" indent="0">
              <a:buNone/>
            </a:pPr>
            <a:endParaRPr lang="zh-TW" altLang="en-US" b="1" dirty="0"/>
          </a:p>
          <a:p>
            <a:pPr marL="0" indent="0">
              <a:buNone/>
            </a:pPr>
            <a:r>
              <a:rPr lang="zh-TW" altLang="en-US" sz="4000" dirty="0"/>
              <a:t>輸入範例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r>
              <a:rPr lang="en-US" altLang="zh-TW" sz="4000" dirty="0"/>
              <a:t>SJ</a:t>
            </a:r>
            <a:r>
              <a:rPr lang="zh-TW" altLang="en-US" sz="4000" dirty="0"/>
              <a:t> 請輸出黑桃</a:t>
            </a:r>
            <a:r>
              <a:rPr lang="en-US" altLang="zh-TW" sz="4000" dirty="0"/>
              <a:t>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17817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Flow Chart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56895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flow chart:</a:t>
            </a:r>
          </a:p>
          <a:p>
            <a:pPr marL="0" indent="0">
              <a:buNone/>
            </a:pPr>
            <a:r>
              <a:rPr lang="zh-TW" altLang="en-US" sz="4000" dirty="0"/>
              <a:t>中文意思流程圖，一個可以用圖形表達程式邏輯的圖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63309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線上平台</a:t>
            </a:r>
            <a:r>
              <a:rPr lang="en-US" altLang="zh-TW" sz="4000" dirty="0"/>
              <a:t>:Draw </a:t>
            </a:r>
            <a:r>
              <a:rPr lang="en-US" altLang="zh-TW" sz="4000" dirty="0" err="1"/>
              <a:t>io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24944"/>
            <a:ext cx="2838846" cy="291505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34027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43" y="1916832"/>
            <a:ext cx="4152668" cy="4417977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204216" y="1024149"/>
            <a:ext cx="883227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選擇</a:t>
            </a:r>
            <a:r>
              <a:rPr lang="en-US" altLang="zh-TW" sz="4000" dirty="0"/>
              <a:t>decide</a:t>
            </a:r>
            <a:r>
              <a:rPr lang="zh-TW" altLang="en-US" sz="4000" dirty="0"/>
              <a:t> </a:t>
            </a:r>
            <a:r>
              <a:rPr lang="en-US" altLang="zh-TW" sz="4000" dirty="0"/>
              <a:t>later        </a:t>
            </a:r>
            <a:r>
              <a:rPr lang="zh-TW" altLang="en-US" sz="4000" dirty="0"/>
              <a:t>可以在左邊找到</a:t>
            </a:r>
            <a:endParaRPr lang="en-US" altLang="zh-TW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16832"/>
            <a:ext cx="3312368" cy="436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99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常用符號介紹</a:t>
            </a:r>
            <a:endParaRPr lang="en-US" altLang="zh-TW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7" y="1988840"/>
            <a:ext cx="7783011" cy="609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7" y="2598525"/>
            <a:ext cx="7706801" cy="6573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7" y="3255842"/>
            <a:ext cx="7754432" cy="6858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9" y="3899730"/>
            <a:ext cx="7716327" cy="6668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3015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5" y="1700808"/>
            <a:ext cx="8585769" cy="454119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17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6779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並執行，輸出結果會在原本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r>
              <a:rPr lang="zh-TW" altLang="en-US" sz="3000" dirty="0">
                <a:latin typeface="+mj-ea"/>
                <a:ea typeface="+mj-ea"/>
              </a:rPr>
              <a:t>的視窗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9067"/>
            <a:ext cx="6443902" cy="320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03069"/>
            <a:ext cx="4176464" cy="20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45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</a:t>
            </a:r>
            <a:r>
              <a:rPr lang="zh-TW" altLang="en-US" sz="4000" b="1" dirty="0"/>
              <a:t>若要儲存圖檔，</a:t>
            </a:r>
            <a:r>
              <a:rPr lang="en-US" altLang="zh-TW" sz="4000" b="1" dirty="0"/>
              <a:t>export</a:t>
            </a:r>
            <a:r>
              <a:rPr lang="zh-TW" altLang="en-US" sz="4000" b="1" dirty="0"/>
              <a:t> </a:t>
            </a:r>
            <a:r>
              <a:rPr lang="en-US" altLang="zh-TW" sz="4000" b="1" dirty="0"/>
              <a:t>as </a:t>
            </a:r>
            <a:r>
              <a:rPr lang="zh-TW" altLang="en-US" sz="4000" b="1" dirty="0"/>
              <a:t>你要的格式</a:t>
            </a:r>
            <a:endParaRPr lang="en-US" altLang="zh-TW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16832"/>
            <a:ext cx="3397136" cy="45569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49216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5924550" cy="4495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335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24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26</a:t>
            </a:r>
            <a:r>
              <a:rPr lang="zh-TW" altLang="en-US" dirty="0"/>
              <a:t>而且沒有風</a:t>
            </a:r>
            <a:r>
              <a:rPr lang="en-US" altLang="zh-TW" dirty="0"/>
              <a:t>wind=1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小於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  <a:p>
            <a:pPr marL="0" indent="0">
              <a:buNone/>
            </a:pPr>
            <a:r>
              <a:rPr lang="zh-TW" altLang="en-US" dirty="0"/>
              <a:t>請畫出他的流程圖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28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25:</a:t>
            </a:r>
            <a:r>
              <a:rPr lang="zh-TW" altLang="en-US" sz="2400" b="1" dirty="0"/>
              <a:t>給予三個邊長，求是何種三角形 ，</a:t>
            </a:r>
            <a:r>
              <a:rPr lang="zh-TW" altLang="en-US" sz="2400" b="1" dirty="0">
                <a:solidFill>
                  <a:srgbClr val="FF0000"/>
                </a:solidFill>
              </a:rPr>
              <a:t>三數字大小順序不確定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zh-TW" altLang="en-US" sz="2400" dirty="0"/>
              <a:t>請畫出他的流程圖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8869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26: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請畫出他的流程圖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86199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9887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Greedy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681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Greedy: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在英文上的意思是貪婪，也選擇最大利益的演算法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9517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 </a:t>
            </a:r>
            <a:r>
              <a:rPr lang="zh-TW" altLang="en-US" sz="4000" dirty="0"/>
              <a:t>今天小明出去玩，他想去淡水，他身上只有</a:t>
            </a:r>
            <a:r>
              <a:rPr lang="en-US" altLang="zh-TW" sz="4000" dirty="0"/>
              <a:t>50</a:t>
            </a:r>
            <a:r>
              <a:rPr lang="zh-TW" altLang="en-US" sz="4000" dirty="0"/>
              <a:t>元，有以下三種方式到淡水，請問哪個方式最好</a:t>
            </a:r>
            <a:endParaRPr lang="en-US" altLang="zh-TW" sz="4000" dirty="0"/>
          </a:p>
          <a:p>
            <a:pPr marL="742950" indent="-742950">
              <a:buAutoNum type="arabicPeriod"/>
            </a:pPr>
            <a:r>
              <a:rPr lang="en-US" altLang="zh-TW" sz="4000" dirty="0"/>
              <a:t>Uber 300</a:t>
            </a:r>
            <a:r>
              <a:rPr lang="zh-TW" altLang="en-US" sz="4000" dirty="0"/>
              <a:t>元 </a:t>
            </a:r>
            <a:r>
              <a:rPr lang="en-US" altLang="zh-TW" sz="4000" dirty="0"/>
              <a:t>30min</a:t>
            </a:r>
          </a:p>
          <a:p>
            <a:pPr marL="742950" indent="-742950">
              <a:buAutoNum type="arabicPeriod"/>
            </a:pPr>
            <a:r>
              <a:rPr lang="en-US" altLang="zh-TW" sz="4000" dirty="0"/>
              <a:t> Bus 20</a:t>
            </a:r>
            <a:r>
              <a:rPr lang="zh-TW" altLang="en-US" sz="4000" dirty="0"/>
              <a:t>元 </a:t>
            </a:r>
            <a:r>
              <a:rPr lang="en-US" altLang="zh-TW" sz="4000" dirty="0"/>
              <a:t>1:30 </a:t>
            </a:r>
          </a:p>
          <a:p>
            <a:pPr marL="742950" indent="-742950"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 MRT 40</a:t>
            </a:r>
            <a:r>
              <a:rPr lang="zh-TW" altLang="en-US" sz="4000" dirty="0">
                <a:solidFill>
                  <a:srgbClr val="FF0000"/>
                </a:solidFill>
              </a:rPr>
              <a:t>元 </a:t>
            </a:r>
            <a:r>
              <a:rPr lang="en-US" altLang="zh-TW" sz="4000" dirty="0">
                <a:solidFill>
                  <a:srgbClr val="FF0000"/>
                </a:solidFill>
              </a:rPr>
              <a:t>1:00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95732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27: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今天</a:t>
            </a:r>
            <a:r>
              <a:rPr lang="zh-TW" altLang="en-US" sz="4000" dirty="0"/>
              <a:t>小明出去玩，媽媽給他</a:t>
            </a:r>
            <a:r>
              <a:rPr lang="en-US" altLang="zh-TW" sz="4000" dirty="0"/>
              <a:t>97</a:t>
            </a:r>
            <a:r>
              <a:rPr lang="zh-TW" altLang="en-US" sz="4000" dirty="0"/>
              <a:t>元，但小明</a:t>
            </a:r>
            <a:r>
              <a:rPr lang="zh-TW" altLang="en-US" sz="4000" dirty="0">
                <a:solidFill>
                  <a:srgbClr val="FF0000"/>
                </a:solidFill>
              </a:rPr>
              <a:t>不喜歡太多零錢</a:t>
            </a:r>
            <a:r>
              <a:rPr lang="zh-TW" altLang="en-US" sz="4000" dirty="0"/>
              <a:t>，如何跟媽媽拿最少零錢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161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Recursion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7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/>
              <a:t>Python Basis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41711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Recursion: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在英文上的意思是遞迴，定義上就是函式呼叫函式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12375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例子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58649"/>
            <a:ext cx="3210373" cy="271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41" y="3958649"/>
            <a:ext cx="5441359" cy="129614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3582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28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  <a:r>
              <a:rPr lang="zh-TW" altLang="en-US" sz="4000" dirty="0"/>
              <a:t> </a:t>
            </a:r>
            <a:r>
              <a:rPr lang="en-US" altLang="zh-TW" sz="4000" dirty="0"/>
              <a:t>F(2) = 9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11394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29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 = F(n-1)+F(n-2)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8657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 smtClean="0"/>
              <a:t>30</a:t>
            </a:r>
            <a:r>
              <a:rPr lang="en-US" altLang="zh-TW" sz="4000" dirty="0" smtClean="0">
                <a:sym typeface="Wingdings" panose="05000000000000000000" pitchFamily="2" charset="2"/>
              </a:rPr>
              <a:t>(APCS</a:t>
            </a:r>
            <a:r>
              <a:rPr lang="zh-TW" altLang="en-US" sz="4000" dirty="0" smtClean="0">
                <a:sym typeface="Wingdings" panose="05000000000000000000" pitchFamily="2" charset="2"/>
              </a:rPr>
              <a:t>觀念常見</a:t>
            </a:r>
            <a:r>
              <a:rPr lang="en-US" altLang="zh-TW" sz="4000" dirty="0" smtClean="0">
                <a:sym typeface="Wingdings" panose="05000000000000000000" pitchFamily="2" charset="2"/>
              </a:rPr>
              <a:t>)</a:t>
            </a:r>
            <a:r>
              <a:rPr lang="zh-TW" altLang="en-US" sz="4000" dirty="0" smtClean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Foo(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f‘foo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	       bar(i-10){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bar(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f‘bar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&lt;=10}</a:t>
            </a:r>
          </a:p>
          <a:p>
            <a:pPr marL="0" indent="0">
              <a:buNone/>
            </a:pPr>
            <a:r>
              <a:rPr lang="en-US" altLang="zh-TW" sz="4000" dirty="0"/>
              <a:t>	       foo(i-5){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求</a:t>
            </a:r>
            <a:r>
              <a:rPr lang="en-US" altLang="zh-TW" sz="4000" dirty="0"/>
              <a:t>foo(15106),bar(3091),foo(6693)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1252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補充資料</a:t>
            </a:r>
            <a:r>
              <a:rPr lang="en-US" altLang="zh-TW" sz="5400" dirty="0" smtClean="0"/>
              <a:t>:</a:t>
            </a:r>
            <a:r>
              <a:rPr lang="zh-TW" altLang="en-US" sz="5400" dirty="0" smtClean="0"/>
              <a:t>資料結構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5357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Stack:</a:t>
            </a:r>
          </a:p>
          <a:p>
            <a:pPr marL="0" indent="0">
              <a:buNone/>
            </a:pPr>
            <a:r>
              <a:rPr lang="zh-TW" altLang="en-US" dirty="0"/>
              <a:t>堆疊是一種後進先出</a:t>
            </a:r>
            <a:r>
              <a:rPr lang="en-US" altLang="zh-TW" dirty="0"/>
              <a:t>(Last In First Out)(LIFO)</a:t>
            </a:r>
            <a:r>
              <a:rPr lang="zh-TW" altLang="en-US" dirty="0"/>
              <a:t>的資料結構，換句話說，堆疊就是將數據排成一列，由下往上堆放文件，只能從最新添加的數據開始存取。好處是，隨時都能存取最新數據。堆疊與佇列常放在一起討論，不過在此處，我們著重於堆疊的了解，明天再來看佇列的特性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90840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Stack</a:t>
            </a:r>
            <a:r>
              <a:rPr lang="zh-TW" altLang="en-US" sz="4000" dirty="0" smtClean="0"/>
              <a:t>操作</a:t>
            </a:r>
            <a:r>
              <a:rPr lang="en-US" altLang="zh-TW" sz="4000" dirty="0" smtClean="0"/>
              <a:t>:</a:t>
            </a:r>
          </a:p>
          <a:p>
            <a:r>
              <a:rPr lang="zh-TW" altLang="en-US" dirty="0"/>
              <a:t>根據堆疊後進先出的特性，進行兩種的操作：</a:t>
            </a:r>
          </a:p>
          <a:p>
            <a:r>
              <a:rPr lang="en-US" altLang="zh-TW" dirty="0"/>
              <a:t>push</a:t>
            </a:r>
            <a:r>
              <a:rPr lang="zh-TW" altLang="en-US" dirty="0"/>
              <a:t>：將資料放入堆疊頂端</a:t>
            </a:r>
          </a:p>
          <a:p>
            <a:r>
              <a:rPr lang="en-US" altLang="zh-TW" dirty="0"/>
              <a:t>pop</a:t>
            </a:r>
            <a:r>
              <a:rPr lang="zh-TW" altLang="en-US" dirty="0"/>
              <a:t>：將堆疊頂端資料</a:t>
            </a:r>
            <a:r>
              <a:rPr lang="zh-TW" altLang="en-US" dirty="0" smtClean="0"/>
              <a:t>移除</a:t>
            </a:r>
            <a:endParaRPr lang="en-US" altLang="zh-TW" dirty="0" smtClean="0"/>
          </a:p>
          <a:p>
            <a:r>
              <a:rPr lang="en-US" altLang="zh-TW" dirty="0" smtClean="0"/>
              <a:t>Top :</a:t>
            </a:r>
            <a:r>
              <a:rPr lang="zh-TW" altLang="en-US" dirty="0" smtClean="0"/>
              <a:t>拿出最上面的資料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237</a:t>
            </a:fld>
            <a:endParaRPr lang="zh-TW" altLang="en-US"/>
          </a:p>
        </p:txBody>
      </p:sp>
      <p:pic>
        <p:nvPicPr>
          <p:cNvPr id="4098" name="Picture 2" descr="https://tse3.mm.bing.net/th?id=OIP.IZZikWf5SnlCQhozbkbijAHaEf&amp;pid=Api&amp;P=0&amp;h=1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28346"/>
            <a:ext cx="3168352" cy="19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4500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Queue:</a:t>
            </a:r>
          </a:p>
          <a:p>
            <a:pPr marL="0" indent="0">
              <a:buNone/>
            </a:pPr>
            <a:r>
              <a:rPr lang="zh-TW" altLang="en-US" dirty="0"/>
              <a:t>佇列</a:t>
            </a:r>
            <a:r>
              <a:rPr lang="en-US" altLang="zh-TW" dirty="0"/>
              <a:t>(Queue)</a:t>
            </a:r>
            <a:r>
              <a:rPr lang="zh-TW" altLang="en-US" dirty="0"/>
              <a:t>是一種排列結構，雖然與堆疊類似，但佇列在新增與刪除資料必須在不同端進行，前端</a:t>
            </a:r>
            <a:r>
              <a:rPr lang="en-US" altLang="zh-TW" dirty="0"/>
              <a:t>(front)</a:t>
            </a:r>
            <a:r>
              <a:rPr lang="zh-TW" altLang="en-US" dirty="0"/>
              <a:t>能夠刪除</a:t>
            </a:r>
            <a:r>
              <a:rPr lang="en-US" altLang="zh-TW" dirty="0"/>
              <a:t>(</a:t>
            </a:r>
            <a:r>
              <a:rPr lang="en-US" altLang="zh-TW" dirty="0" err="1"/>
              <a:t>dequeue</a:t>
            </a:r>
            <a:r>
              <a:rPr lang="en-US" altLang="zh-TW" dirty="0"/>
              <a:t>)</a:t>
            </a:r>
            <a:r>
              <a:rPr lang="zh-TW" altLang="en-US" dirty="0"/>
              <a:t>與查看</a:t>
            </a:r>
            <a:r>
              <a:rPr lang="en-US" altLang="zh-TW" dirty="0"/>
              <a:t>(peek)</a:t>
            </a:r>
            <a:r>
              <a:rPr lang="zh-TW" altLang="en-US" dirty="0"/>
              <a:t>資料，尾端</a:t>
            </a:r>
            <a:r>
              <a:rPr lang="en-US" altLang="zh-TW" dirty="0"/>
              <a:t>(Rear)</a:t>
            </a:r>
            <a:r>
              <a:rPr lang="zh-TW" altLang="en-US" dirty="0"/>
              <a:t>只能新增</a:t>
            </a:r>
            <a:r>
              <a:rPr lang="en-US" altLang="zh-TW" dirty="0"/>
              <a:t>(</a:t>
            </a:r>
            <a:r>
              <a:rPr lang="en-US" altLang="zh-TW" dirty="0" err="1"/>
              <a:t>enqueue</a:t>
            </a:r>
            <a:r>
              <a:rPr lang="en-US" altLang="zh-TW" dirty="0"/>
              <a:t>)</a:t>
            </a:r>
            <a:r>
              <a:rPr lang="zh-TW" altLang="en-US" dirty="0"/>
              <a:t>資料，因此有「先進先出」</a:t>
            </a:r>
            <a:r>
              <a:rPr lang="en-US" altLang="zh-TW" dirty="0"/>
              <a:t>(First In First Out)</a:t>
            </a:r>
            <a:r>
              <a:rPr lang="zh-TW" altLang="en-US" dirty="0"/>
              <a:t>特性，縮寫為</a:t>
            </a:r>
            <a:r>
              <a:rPr lang="en-US" altLang="zh-TW" dirty="0"/>
              <a:t>FIFO</a:t>
            </a:r>
            <a:r>
              <a:rPr lang="zh-TW" altLang="en-US" dirty="0"/>
              <a:t>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1204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239</a:t>
            </a:fld>
            <a:endParaRPr lang="zh-TW" altLang="en-US"/>
          </a:p>
        </p:txBody>
      </p:sp>
      <p:pic>
        <p:nvPicPr>
          <p:cNvPr id="6146" name="Picture 2" descr="https://ithelp.ithome.com.tw/upload/images/20210917/20121027OU2QKm6j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9939"/>
            <a:ext cx="5256584" cy="25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ithelp.ithome.com.tw/upload/images/20210917/201210276YJ4rjLvq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25290"/>
            <a:ext cx="5487870" cy="25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4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特性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 容易學習</a:t>
            </a:r>
            <a:endParaRPr lang="en-US" altLang="zh-TW" dirty="0"/>
          </a:p>
          <a:p>
            <a:pPr lvl="1"/>
            <a:r>
              <a:rPr lang="zh-TW" altLang="en-US" dirty="0"/>
              <a:t> 功能強大</a:t>
            </a:r>
            <a:endParaRPr lang="en-US" altLang="zh-TW" dirty="0"/>
          </a:p>
          <a:p>
            <a:pPr lvl="1"/>
            <a:r>
              <a:rPr lang="zh-TW" altLang="en-US" dirty="0"/>
              <a:t> 跨平台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9218" name="Picture 2" descr="目からうろこ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4" y="3429000"/>
            <a:ext cx="2448272" cy="25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7580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Link list Vs List:</a:t>
            </a:r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dirty="0"/>
              <a:t>List </a:t>
            </a:r>
            <a:r>
              <a:rPr lang="zh-TW" altLang="en-US" dirty="0"/>
              <a:t>使用 </a:t>
            </a:r>
            <a:r>
              <a:rPr lang="zh-TW" altLang="en-US" b="1" dirty="0">
                <a:solidFill>
                  <a:srgbClr val="FF0000"/>
                </a:solidFill>
              </a:rPr>
              <a:t>連續的記憶體</a:t>
            </a:r>
            <a:r>
              <a:rPr lang="zh-TW" altLang="en-US" dirty="0"/>
              <a:t>空間 來儲存資料</a:t>
            </a:r>
            <a:r>
              <a:rPr lang="en-US" altLang="zh-TW" dirty="0"/>
              <a:t>,</a:t>
            </a:r>
          </a:p>
          <a:p>
            <a:pPr marL="0" indent="0">
              <a:buNone/>
            </a:pPr>
            <a:r>
              <a:rPr lang="en-US" altLang="zh-TW" dirty="0"/>
              <a:t>Linked List </a:t>
            </a:r>
            <a:r>
              <a:rPr lang="zh-TW" altLang="en-US" dirty="0"/>
              <a:t>儲存資料的記憶體是</a:t>
            </a:r>
            <a:r>
              <a:rPr lang="zh-TW" altLang="en-US" b="1" dirty="0">
                <a:solidFill>
                  <a:srgbClr val="FF0000"/>
                </a:solidFill>
              </a:rPr>
              <a:t>非連續，不需事先知道整體資料大小</a:t>
            </a:r>
            <a:r>
              <a:rPr lang="zh-TW" altLang="en-US" dirty="0"/>
              <a:t>．它儲存資料的單位稱為</a:t>
            </a:r>
            <a:r>
              <a:rPr lang="en-US" altLang="zh-TW" dirty="0"/>
              <a:t>node(</a:t>
            </a:r>
            <a:r>
              <a:rPr lang="zh-TW" altLang="en-US" dirty="0"/>
              <a:t>節點</a:t>
            </a:r>
            <a:r>
              <a:rPr lang="en-US" altLang="zh-TW" dirty="0"/>
              <a:t>)</a:t>
            </a:r>
            <a:r>
              <a:rPr lang="zh-TW" altLang="en-US" dirty="0"/>
              <a:t>，每個節點中包含至少下列兩個資料格式</a:t>
            </a:r>
            <a:r>
              <a:rPr lang="en-US" altLang="zh-TW" dirty="0"/>
              <a:t>: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87405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241</a:t>
            </a:fld>
            <a:endParaRPr lang="zh-TW" altLang="en-US"/>
          </a:p>
        </p:txBody>
      </p:sp>
      <p:pic>
        <p:nvPicPr>
          <p:cNvPr id="5123" name="Picture 3" descr="https://1.bp.blogspot.com/-3G7Q7WM2XHw/YBAOWlBCapI/AAAAAAAABB8/SdWNidK0fdYSP41zMPyWUwpcLDyvR2RRgCNcBGAsYHQ/s953/linked%2B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601669" cy="40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49652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04166"/>
            <a:ext cx="4522656" cy="16561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2" y="3649858"/>
            <a:ext cx="4362534" cy="29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82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243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1" y="1846472"/>
            <a:ext cx="4282981" cy="27332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90" y="1815608"/>
            <a:ext cx="4185270" cy="26575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544290"/>
            <a:ext cx="4182729" cy="23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824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84110"/>
            <a:ext cx="686756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991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Algorithm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60327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Algorithm:</a:t>
            </a:r>
            <a:r>
              <a:rPr lang="zh-TW" altLang="en-US" sz="4000" dirty="0"/>
              <a:t>被稱為演算法，簡單來說就是一個被設計出來解決特定問題的方式就被稱為演算法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94316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使用線性搜尋想要的資料</a:t>
            </a:r>
            <a:endParaRPr lang="en-US" altLang="zh-TW" b="1" dirty="0"/>
          </a:p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資料必須保持單調性</a:t>
            </a:r>
            <a:r>
              <a:rPr lang="en-US" altLang="zh-TW" b="1" dirty="0"/>
              <a:t>(</a:t>
            </a:r>
            <a:r>
              <a:rPr lang="zh-TW" altLang="en-US" b="1" dirty="0"/>
              <a:t>遞增</a:t>
            </a:r>
            <a:r>
              <a:rPr lang="en-US" altLang="zh-TW" b="1" dirty="0"/>
              <a:t>or</a:t>
            </a:r>
            <a:r>
              <a:rPr lang="zh-TW" altLang="en-US" b="1" dirty="0"/>
              <a:t>遞減</a:t>
            </a:r>
            <a:r>
              <a:rPr lang="en-US" altLang="zh-TW" b="1" dirty="0"/>
              <a:t>)</a:t>
            </a:r>
          </a:p>
          <a:p>
            <a:pPr lvl="1"/>
            <a:r>
              <a:rPr lang="zh-TW" altLang="en-US" b="1" dirty="0"/>
              <a:t> 使用對切來快速找到元素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8866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從頭找到尾，找尋是否有這個元素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4824536" cy="2412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92859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52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zh-TW" altLang="en-US" dirty="0"/>
              <a:t> 資料分析</a:t>
            </a:r>
            <a:r>
              <a:rPr lang="en-US" altLang="zh-TW" dirty="0"/>
              <a:t>(pandas)</a:t>
            </a:r>
          </a:p>
          <a:p>
            <a:pPr lvl="1"/>
            <a:r>
              <a:rPr lang="zh-TW" altLang="en-US" dirty="0"/>
              <a:t> 科學計算</a:t>
            </a:r>
            <a:r>
              <a:rPr lang="en-US" altLang="zh-TW" dirty="0"/>
              <a:t>(</a:t>
            </a:r>
            <a:r>
              <a:rPr lang="en-US" altLang="zh-TW" dirty="0" err="1"/>
              <a:t>numpy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機器學習</a:t>
            </a:r>
            <a:r>
              <a:rPr lang="en-US" altLang="zh-TW" dirty="0"/>
              <a:t>(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en-US" altLang="zh-TW" dirty="0" err="1"/>
              <a:t>tensorflow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網頁設計</a:t>
            </a:r>
            <a:r>
              <a:rPr lang="en-US" altLang="zh-TW" dirty="0"/>
              <a:t>(Flask)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2547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0739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err="1"/>
              <a:t>Buble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比較相鄰的元素。如果第一個比第二個大，就交換它們兩個。</a:t>
            </a:r>
          </a:p>
          <a:p>
            <a:pPr lvl="1" fontAlgn="base"/>
            <a:r>
              <a:rPr lang="zh-TW" altLang="en-US" dirty="0"/>
              <a:t>對每一對相鄰元素作同樣的工作，從開始第一對到結尾的最後一對。這步做完後，最後的元素會是最大的數。</a:t>
            </a:r>
          </a:p>
          <a:p>
            <a:pPr lvl="1" fontAlgn="base"/>
            <a:r>
              <a:rPr lang="zh-TW" altLang="en-US" dirty="0"/>
              <a:t>針對所有的元素重複以上的步驟，除了最後一個。</a:t>
            </a:r>
          </a:p>
          <a:p>
            <a:pPr lvl="1" fontAlgn="base"/>
            <a:r>
              <a:rPr lang="zh-TW" altLang="en-US" dirty="0"/>
              <a:t>持續每次對越來越少的元素重複上面的步驟，直到沒有任何一對數字需要比較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88933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009328"/>
            <a:ext cx="8304333" cy="493995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16120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5" y="1124744"/>
            <a:ext cx="7164465" cy="3240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7557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Select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從未排序的數列中找到最小的元素。</a:t>
            </a:r>
          </a:p>
          <a:p>
            <a:pPr lvl="1"/>
            <a:r>
              <a:rPr lang="zh-TW" altLang="en-US" dirty="0"/>
              <a:t>將此元素取出並加入到已排序數列最後。</a:t>
            </a:r>
          </a:p>
          <a:p>
            <a:pPr lvl="1"/>
            <a:r>
              <a:rPr lang="zh-TW" altLang="en-US" dirty="0"/>
              <a:t>重複以上動作直到未排序數列全部處理完成。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2065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43608"/>
            <a:ext cx="4451231" cy="550334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87797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234454" cy="28083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80113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Insert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從頭開始拿資料</a:t>
            </a:r>
            <a:endParaRPr lang="en-US" altLang="zh-TW" b="1" dirty="0"/>
          </a:p>
          <a:p>
            <a:pPr lvl="1"/>
            <a:r>
              <a:rPr lang="zh-TW" altLang="en-US" b="1" dirty="0"/>
              <a:t> 插入到以排序陣列裡正確位置</a:t>
            </a:r>
            <a:endParaRPr lang="en-US" altLang="zh-TW" b="1" dirty="0"/>
          </a:p>
          <a:p>
            <a:pPr lvl="1"/>
            <a:r>
              <a:rPr lang="zh-TW" altLang="en-US" b="1" dirty="0"/>
              <a:t> 拿下一筆資料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24563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3608"/>
            <a:ext cx="5563376" cy="501084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3902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43608"/>
            <a:ext cx="4752528" cy="487167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python </a:t>
            </a:r>
            <a:r>
              <a:rPr lang="zh-TW" altLang="en-US" sz="5400" dirty="0"/>
              <a:t>基礎語法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9023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Exception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541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err="1"/>
              <a:t>Expection</a:t>
            </a:r>
            <a:r>
              <a:rPr lang="en-US" altLang="zh-TW" sz="4000" dirty="0"/>
              <a:t>:</a:t>
            </a:r>
            <a:r>
              <a:rPr lang="zh-TW" altLang="en-US" sz="4000" dirty="0"/>
              <a:t>被稱為例外，簡單來說就是程式偶爾會發生一些程式不允許的錯誤，會導致程式終止，我們也不知道錯在哪，所以可以利用這個幫助我們找出錯誤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48654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try: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有危險的</a:t>
            </a:r>
            <a:r>
              <a:rPr lang="en-US" altLang="zh-TW" sz="4000" dirty="0"/>
              <a:t>coed</a:t>
            </a:r>
          </a:p>
          <a:p>
            <a:pPr marL="0" indent="0">
              <a:buNone/>
            </a:pPr>
            <a:r>
              <a:rPr lang="en-US" altLang="zh-TW" sz="4000" dirty="0"/>
              <a:t>except Exception as e:</a:t>
            </a:r>
          </a:p>
          <a:p>
            <a:pPr marL="0" indent="0">
              <a:buNone/>
            </a:pPr>
            <a:r>
              <a:rPr lang="en-US" altLang="zh-TW" sz="4000" dirty="0"/>
              <a:t>	pass#</a:t>
            </a:r>
            <a:r>
              <a:rPr lang="zh-TW" altLang="en-US" sz="4000" dirty="0"/>
              <a:t>這時候</a:t>
            </a:r>
            <a:r>
              <a:rPr lang="en-US" altLang="zh-TW" sz="4000" dirty="0"/>
              <a:t>e</a:t>
            </a:r>
            <a:r>
              <a:rPr lang="zh-TW" altLang="en-US" sz="4000" dirty="0"/>
              <a:t>有錯誤資訊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finally: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一定會執行的程式碼</a:t>
            </a:r>
            <a:endParaRPr lang="en-US" altLang="zh-TW" sz="4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5997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常發生的錯誤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8" y="1850495"/>
            <a:ext cx="8091412" cy="5980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8" y="2483803"/>
            <a:ext cx="8125066" cy="580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7" y="3091093"/>
            <a:ext cx="8085014" cy="572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7" y="3689985"/>
            <a:ext cx="8091413" cy="6000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04" y="4297759"/>
            <a:ext cx="8085013" cy="5540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5" y="4859563"/>
            <a:ext cx="8078528" cy="5829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6" y="5518129"/>
            <a:ext cx="8062132" cy="63084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3007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input()</a:t>
            </a:r>
          </a:p>
          <a:p>
            <a:pPr marL="0" indent="0">
              <a:buNone/>
            </a:pPr>
            <a:r>
              <a:rPr lang="en-US" altLang="zh-TW" sz="4000" dirty="0"/>
              <a:t>B = input()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01008"/>
            <a:ext cx="8791869" cy="1656184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682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>(input())</a:t>
            </a:r>
          </a:p>
          <a:p>
            <a:pPr marL="0" indent="0">
              <a:buNone/>
            </a:pPr>
            <a:r>
              <a:rPr lang="en-US" altLang="zh-TW" sz="4000" dirty="0" err="1"/>
              <a:t>A.append</a:t>
            </a:r>
            <a:r>
              <a:rPr lang="en-US" altLang="zh-TW" sz="4000" dirty="0"/>
              <a:t>(123)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" y="3257787"/>
            <a:ext cx="8432361" cy="150656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4122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[1,2,3,4]</a:t>
            </a:r>
          </a:p>
          <a:p>
            <a:pPr marL="0" indent="0">
              <a:buNone/>
            </a:pPr>
            <a:r>
              <a:rPr lang="en-US" altLang="zh-TW" sz="4000" dirty="0"/>
              <a:t>print(A[5])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7" y="2924944"/>
            <a:ext cx="8712414" cy="151216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868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10</a:t>
            </a:r>
          </a:p>
          <a:p>
            <a:pPr marL="0" indent="0">
              <a:buNone/>
            </a:pPr>
            <a:r>
              <a:rPr lang="en-US" altLang="zh-TW" sz="4000" dirty="0"/>
              <a:t>B = 0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" y="3501008"/>
            <a:ext cx="8392074" cy="165618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534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狀況</a:t>
            </a:r>
            <a:r>
              <a:rPr lang="en-US" altLang="zh-TW" b="1" dirty="0" smtClean="0"/>
              <a:t>1: </a:t>
            </a:r>
            <a:r>
              <a:rPr lang="zh-TW" altLang="en-US" b="1" dirty="0" smtClean="0"/>
              <a:t>一行輸入多筆資料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一行輸入</a:t>
            </a:r>
            <a:r>
              <a:rPr lang="en-US" altLang="zh-TW" b="1" dirty="0" err="1" smtClean="0"/>
              <a:t>n,m</a:t>
            </a:r>
            <a:r>
              <a:rPr lang="zh-TW" altLang="en-US" b="1" dirty="0" smtClean="0"/>
              <a:t>，用空白分開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708920"/>
            <a:ext cx="5638800" cy="1514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363515"/>
            <a:ext cx="4283097" cy="14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3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狀況</a:t>
            </a:r>
            <a:r>
              <a:rPr lang="en-US" altLang="zh-TW" b="1" dirty="0" smtClean="0"/>
              <a:t>2: </a:t>
            </a:r>
            <a:r>
              <a:rPr lang="zh-TW" altLang="en-US" b="1" dirty="0" smtClean="0"/>
              <a:t>一行輸入很多筆資料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一行輸入</a:t>
            </a:r>
            <a:r>
              <a:rPr lang="en-US" altLang="zh-TW" b="1" dirty="0" smtClean="0"/>
              <a:t>A[0~n-1]</a:t>
            </a:r>
            <a:r>
              <a:rPr lang="zh-TW" altLang="en-US" b="1" dirty="0" smtClean="0"/>
              <a:t>，用空白分開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6" y="2660264"/>
            <a:ext cx="5067300" cy="15906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6" y="4428281"/>
            <a:ext cx="4163882" cy="13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2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進階通用寫法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一行輸入</a:t>
            </a:r>
            <a:r>
              <a:rPr lang="en-US" altLang="zh-TW" b="1" dirty="0" smtClean="0"/>
              <a:t>A[0~n-1]</a:t>
            </a:r>
            <a:r>
              <a:rPr lang="zh-TW" altLang="en-US" b="1" dirty="0" smtClean="0"/>
              <a:t>，用空白分開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0" y="2852936"/>
            <a:ext cx="8342656" cy="5205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8" y="3717032"/>
            <a:ext cx="4256038" cy="137364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471387"/>
            <a:ext cx="2667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258" y="1094992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/>
              <a:t>Codeforces</a:t>
            </a:r>
            <a:r>
              <a:rPr lang="zh-TW" altLang="en-US" sz="3200" b="1" dirty="0"/>
              <a:t>介紹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1258" y="1916832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他是一個線上</a:t>
            </a:r>
            <a:r>
              <a:rPr lang="zh-TW" altLang="en-US" dirty="0">
                <a:solidFill>
                  <a:srgbClr val="FF0000"/>
                </a:solidFill>
              </a:rPr>
              <a:t>程式設計競賽平台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我們此次使用的是他的</a:t>
            </a:r>
            <a:r>
              <a:rPr lang="en-US" altLang="zh-TW" dirty="0"/>
              <a:t>Group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它可以讓我自己辦競賽，以及提供</a:t>
            </a:r>
            <a:r>
              <a:rPr lang="en-US" altLang="zh-TW" dirty="0">
                <a:solidFill>
                  <a:srgbClr val="FF0000"/>
                </a:solidFill>
              </a:rPr>
              <a:t>OJ</a:t>
            </a:r>
            <a:r>
              <a:rPr lang="zh-TW" altLang="en-US" dirty="0"/>
              <a:t>環境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本次題目限制使用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0" indent="0">
              <a:buNone/>
            </a:pPr>
            <a:r>
              <a:rPr lang="zh-TW" altLang="en-US" dirty="0"/>
              <a:t>等課程結束就會開啟其他語言的上傳選項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1026" name="Picture 2" descr="https://1.bp.blogspot.com/-39LCjzW8pDA/XvcI4mEApbI/AAAAAAABZto/IOwANO0mePEoUeH6IeyOohg7gs7q2YPogCNcBGAsYHQ/s1600/megane_hikaru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9" y="1306993"/>
            <a:ext cx="1578095" cy="18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6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 smtClean="0"/>
              <a:t>1</a:t>
            </a:r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7" y="2636912"/>
            <a:ext cx="4857267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7" y="4524450"/>
            <a:ext cx="36957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15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 smtClean="0"/>
              <a:t>1-Cont </a:t>
            </a:r>
            <a:r>
              <a:rPr lang="zh-TW" altLang="en-US" b="1" dirty="0" smtClean="0"/>
              <a:t>搭配精度控制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3" y="2648374"/>
            <a:ext cx="4295775" cy="13430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9" y="4386384"/>
            <a:ext cx="4258287" cy="1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 smtClean="0"/>
              <a:t>2</a:t>
            </a:r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06" y="2640223"/>
            <a:ext cx="3829137" cy="13225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06" y="4187973"/>
            <a:ext cx="4466672" cy="18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4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/>
              <a:t>3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4" y="2629686"/>
            <a:ext cx="6619875" cy="1552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4" y="4437112"/>
            <a:ext cx="54006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55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879146"/>
            <a:ext cx="8669939" cy="51125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請撰寫一個程式，要求使用者輸入他們的名字和年齡，然後顯示一條訊息，包含他們的名字和未來</a:t>
            </a:r>
            <a:r>
              <a:rPr lang="en-US" altLang="zh-TW" dirty="0"/>
              <a:t>5</a:t>
            </a:r>
            <a:r>
              <a:rPr lang="zh-TW" altLang="en-US" dirty="0"/>
              <a:t>年後的年齡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範例輸入：</a:t>
            </a:r>
          </a:p>
          <a:p>
            <a:pPr marL="0" indent="0">
              <a:buNone/>
            </a:pPr>
            <a:r>
              <a:rPr lang="zh-TW" altLang="en-US" dirty="0"/>
              <a:t>請輸入你的名字：</a:t>
            </a:r>
            <a:r>
              <a:rPr lang="en-US" altLang="zh-TW" dirty="0"/>
              <a:t>John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輸入你的年齡：</a:t>
            </a:r>
            <a:r>
              <a:rPr lang="en-US" altLang="zh-TW" dirty="0"/>
              <a:t>25</a:t>
            </a:r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Hi, John! </a:t>
            </a:r>
            <a:r>
              <a:rPr lang="zh-TW" altLang="en-US" dirty="0"/>
              <a:t>五年後你將年滿</a:t>
            </a:r>
            <a:r>
              <a:rPr lang="en-US" altLang="zh-TW" dirty="0"/>
              <a:t>30</a:t>
            </a:r>
            <a:r>
              <a:rPr lang="zh-TW" altLang="en-US" dirty="0"/>
              <a:t>歲。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50533" y="1268761"/>
            <a:ext cx="1397131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</a:t>
            </a:r>
            <a:endParaRPr lang="zh-TW" altLang="en-US" dirty="0"/>
          </a:p>
        </p:txBody>
      </p:sp>
      <p:pic>
        <p:nvPicPr>
          <p:cNvPr id="13314" name="Picture 2" descr="プログラミングをす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3652705"/>
            <a:ext cx="2945904" cy="26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21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範例</a:t>
            </a:r>
            <a:r>
              <a:rPr lang="en-US" altLang="zh-TW" b="1" dirty="0" smtClean="0"/>
              <a:t>1</a:t>
            </a:r>
          </a:p>
          <a:p>
            <a:r>
              <a:rPr lang="zh-TW" altLang="en-US" dirty="0"/>
              <a:t>請撰寫一個程式，要求使用者輸入三個數字，然後顯示以下計算結果：</a:t>
            </a:r>
          </a:p>
          <a:p>
            <a:r>
              <a:rPr lang="zh-TW" altLang="en-US" dirty="0"/>
              <a:t>三個數字的總和。</a:t>
            </a:r>
          </a:p>
          <a:p>
            <a:r>
              <a:rPr lang="zh-TW" altLang="en-US" dirty="0"/>
              <a:t>三個數字的平均值（保留兩位小數）。</a:t>
            </a:r>
          </a:p>
          <a:p>
            <a:r>
              <a:rPr lang="zh-TW" altLang="en-US" dirty="0"/>
              <a:t>第一個數字減去後兩個數字的和，然後乘以第三個數字的結果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請</a:t>
            </a:r>
            <a:r>
              <a:rPr lang="zh-TW" altLang="en-US" dirty="0"/>
              <a:t>輸入第一個數字：</a:t>
            </a:r>
            <a:r>
              <a:rPr lang="en-US" altLang="zh-TW" dirty="0"/>
              <a:t>10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 smtClean="0"/>
              <a:t>請</a:t>
            </a:r>
            <a:r>
              <a:rPr lang="zh-TW" altLang="en-US" dirty="0"/>
              <a:t>輸入第二個數字：</a:t>
            </a:r>
            <a:r>
              <a:rPr lang="en-US" altLang="zh-TW" dirty="0"/>
              <a:t>5 </a:t>
            </a:r>
          </a:p>
          <a:p>
            <a:pPr marL="0" indent="0">
              <a:buNone/>
            </a:pPr>
            <a:r>
              <a:rPr lang="en-US" altLang="zh-TW" dirty="0" smtClean="0"/>
              <a:t>    </a:t>
            </a:r>
            <a:r>
              <a:rPr lang="zh-TW" altLang="en-US" dirty="0" smtClean="0"/>
              <a:t>請</a:t>
            </a:r>
            <a:r>
              <a:rPr lang="zh-TW" altLang="en-US" dirty="0"/>
              <a:t>輸入第三個數字：</a:t>
            </a:r>
            <a:r>
              <a:rPr lang="en-US" altLang="zh-TW" dirty="0" smtClean="0"/>
              <a:t>3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三</a:t>
            </a:r>
            <a:r>
              <a:rPr lang="zh-TW" altLang="en-US" dirty="0"/>
              <a:t>個數字的總和：</a:t>
            </a:r>
            <a:r>
              <a:rPr lang="en-US" altLang="zh-TW" dirty="0"/>
              <a:t>18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 smtClean="0"/>
              <a:t>三</a:t>
            </a:r>
            <a:r>
              <a:rPr lang="zh-TW" altLang="en-US" dirty="0"/>
              <a:t>個數字的平均值：</a:t>
            </a:r>
            <a:r>
              <a:rPr lang="en-US" altLang="zh-TW" dirty="0" smtClean="0"/>
              <a:t>6.00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/>
              <a:t>計算結果：</a:t>
            </a:r>
            <a:r>
              <a:rPr lang="en-US" altLang="zh-TW" dirty="0"/>
              <a:t>42.00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068960"/>
            <a:ext cx="4546848" cy="31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Step 1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/>
              <a:t>輸入三個</a:t>
            </a:r>
            <a:r>
              <a:rPr lang="zh-TW" altLang="en-US" b="1" dirty="0" smtClean="0"/>
              <a:t>數字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Step2 </a:t>
            </a:r>
            <a:r>
              <a:rPr lang="zh-TW" altLang="en-US" b="1" dirty="0" smtClean="0"/>
              <a:t>計算</a:t>
            </a:r>
            <a:endParaRPr lang="en-US" altLang="zh-TW" b="1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3" y="2564904"/>
            <a:ext cx="5534797" cy="13681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3" y="4653136"/>
            <a:ext cx="672816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Step 3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 smtClean="0"/>
              <a:t>照著輸出格式輸出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542691"/>
            <a:ext cx="3495675" cy="23145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" y="2619858"/>
            <a:ext cx="506995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22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完整程式碼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0848"/>
            <a:ext cx="623665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21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練習題</a:t>
            </a:r>
            <a:r>
              <a:rPr lang="en-US" altLang="zh-TW" b="1" dirty="0" smtClean="0"/>
              <a:t>2</a:t>
            </a:r>
          </a:p>
          <a:p>
            <a:r>
              <a:rPr lang="zh-TW" altLang="en-US" dirty="0" smtClean="0"/>
              <a:t>請撰寫一個程式，要求使用者輸入一個四位數的正整數，然後進行以下計算：</a:t>
            </a:r>
          </a:p>
          <a:p>
            <a:r>
              <a:rPr lang="zh-TW" altLang="en-US" dirty="0" smtClean="0"/>
              <a:t>將</a:t>
            </a:r>
            <a:r>
              <a:rPr lang="zh-TW" altLang="en-US" dirty="0"/>
              <a:t>該數字的個位數和百位數相加。</a:t>
            </a:r>
          </a:p>
          <a:p>
            <a:r>
              <a:rPr lang="zh-TW" altLang="en-US" dirty="0"/>
              <a:t>將該數字的十位數和千位數相加。</a:t>
            </a:r>
          </a:p>
          <a:p>
            <a:r>
              <a:rPr lang="zh-TW" altLang="en-US" dirty="0"/>
              <a:t>如果步驟</a:t>
            </a:r>
            <a:r>
              <a:rPr lang="en-US" altLang="zh-TW" dirty="0"/>
              <a:t>1</a:t>
            </a:r>
            <a:r>
              <a:rPr lang="zh-TW" altLang="en-US" dirty="0"/>
              <a:t>的結果大於步驟</a:t>
            </a:r>
            <a:r>
              <a:rPr lang="en-US" altLang="zh-TW" dirty="0"/>
              <a:t>2</a:t>
            </a:r>
            <a:r>
              <a:rPr lang="zh-TW" altLang="en-US" dirty="0"/>
              <a:t>的結果，則輸出「步驟</a:t>
            </a:r>
            <a:r>
              <a:rPr lang="en-US" altLang="zh-TW" dirty="0"/>
              <a:t>1</a:t>
            </a:r>
            <a:r>
              <a:rPr lang="zh-TW" altLang="en-US" dirty="0"/>
              <a:t>大於步驟</a:t>
            </a:r>
            <a:r>
              <a:rPr lang="en-US" altLang="zh-TW" dirty="0"/>
              <a:t>2</a:t>
            </a:r>
            <a:r>
              <a:rPr lang="zh-TW" altLang="en-US" dirty="0"/>
              <a:t>」；否則，輸出「步驟</a:t>
            </a:r>
            <a:r>
              <a:rPr lang="en-US" altLang="zh-TW" dirty="0"/>
              <a:t>1</a:t>
            </a:r>
            <a:r>
              <a:rPr lang="zh-TW" altLang="en-US" dirty="0"/>
              <a:t>小於等於步驟</a:t>
            </a:r>
            <a:r>
              <a:rPr lang="en-US" altLang="zh-TW" dirty="0"/>
              <a:t>2</a:t>
            </a:r>
            <a:r>
              <a:rPr lang="zh-TW" altLang="en-US" dirty="0"/>
              <a:t>」。</a:t>
            </a:r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請</a:t>
            </a:r>
            <a:r>
              <a:rPr lang="zh-TW" altLang="en-US" dirty="0"/>
              <a:t>輸入一個四位數的正整數：</a:t>
            </a:r>
            <a:r>
              <a:rPr lang="en-US" altLang="zh-TW" dirty="0"/>
              <a:t>2674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1</a:t>
            </a:r>
            <a:r>
              <a:rPr lang="zh-TW" altLang="en-US" dirty="0"/>
              <a:t>的結果：</a:t>
            </a:r>
            <a:r>
              <a:rPr lang="en-US" altLang="zh-TW" dirty="0"/>
              <a:t>9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2</a:t>
            </a:r>
            <a:r>
              <a:rPr lang="zh-TW" altLang="en-US" dirty="0"/>
              <a:t>的結果：</a:t>
            </a:r>
            <a:r>
              <a:rPr lang="en-US" altLang="zh-TW" dirty="0"/>
              <a:t>9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1</a:t>
            </a:r>
            <a:r>
              <a:rPr lang="zh-TW" altLang="en-US" dirty="0"/>
              <a:t>小於等於步驟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78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976" y="969459"/>
            <a:ext cx="4135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register account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先進入</a:t>
            </a:r>
            <a:r>
              <a:rPr lang="en-US" altLang="zh-TW" dirty="0"/>
              <a:t>:https://codeforces.com</a:t>
            </a:r>
          </a:p>
          <a:p>
            <a:pPr marL="0" indent="0">
              <a:buNone/>
            </a:pPr>
            <a:r>
              <a:rPr lang="zh-TW" altLang="en-US" dirty="0"/>
              <a:t>點選右上角的</a:t>
            </a:r>
            <a:r>
              <a:rPr lang="en-US" altLang="zh-TW" dirty="0">
                <a:solidFill>
                  <a:srgbClr val="FF0000"/>
                </a:solidFill>
              </a:rPr>
              <a:t>Register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Handle=</a:t>
            </a:r>
            <a:r>
              <a:rPr lang="zh-TW" altLang="en-US" dirty="0"/>
              <a:t>暱稱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請去信箱認證才能開始使用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48880"/>
            <a:ext cx="2299203" cy="936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3" y="3282142"/>
            <a:ext cx="2745076" cy="2992642"/>
          </a:xfrm>
          <a:prstGeom prst="rect">
            <a:avLst/>
          </a:prstGeom>
        </p:spPr>
      </p:pic>
      <p:pic>
        <p:nvPicPr>
          <p:cNvPr id="2050" name="Picture 2" descr="親指を立ててい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50" y="855401"/>
            <a:ext cx="1583759" cy="16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8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浮點數運算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範例</a:t>
            </a:r>
            <a:r>
              <a:rPr lang="en-US" altLang="zh-TW" b="1" dirty="0" smtClean="0"/>
              <a:t>1</a:t>
            </a:r>
            <a:endParaRPr lang="en-US" altLang="zh-TW" b="1" dirty="0" smtClean="0"/>
          </a:p>
          <a:p>
            <a:r>
              <a:rPr lang="zh-TW" altLang="en-US" dirty="0"/>
              <a:t>題目描述：圓的面積和周長計算</a:t>
            </a:r>
          </a:p>
          <a:p>
            <a:r>
              <a:rPr lang="zh-TW" altLang="en-US" dirty="0"/>
              <a:t>請設計一個程式，讓使用者輸入一個圓的半徑，然後計算並輸出該圓的面積和周長。</a:t>
            </a:r>
          </a:p>
          <a:p>
            <a:r>
              <a:rPr lang="zh-TW" altLang="en-US" dirty="0"/>
              <a:t>程式執行時，會要求使用者輸入一個浮點數作為圓的半徑。接著，程式會使用所輸入的半徑值進行計算，並輸出圓的面積和周長。</a:t>
            </a:r>
          </a:p>
          <a:p>
            <a:r>
              <a:rPr lang="zh-TW" altLang="en-US" dirty="0"/>
              <a:t>圓的面積計算公式為：</a:t>
            </a:r>
            <a:r>
              <a:rPr lang="en-US" altLang="zh-TW" dirty="0"/>
              <a:t>π * </a:t>
            </a:r>
            <a:r>
              <a:rPr lang="zh-TW" altLang="en-US" dirty="0"/>
              <a:t>半徑的平方，其中</a:t>
            </a:r>
            <a:r>
              <a:rPr lang="en-US" altLang="zh-TW" dirty="0"/>
              <a:t>π</a:t>
            </a:r>
            <a:r>
              <a:rPr lang="zh-TW" altLang="en-US" dirty="0"/>
              <a:t>為圓周率（取近似值</a:t>
            </a:r>
            <a:r>
              <a:rPr lang="en-US" altLang="zh-TW" dirty="0"/>
              <a:t>3.14159</a:t>
            </a:r>
            <a:r>
              <a:rPr lang="zh-TW" altLang="en-US" dirty="0"/>
              <a:t>）。 圓的周長計算公式為：</a:t>
            </a:r>
            <a:r>
              <a:rPr lang="en-US" altLang="zh-TW" dirty="0"/>
              <a:t>2 * π * </a:t>
            </a:r>
            <a:r>
              <a:rPr lang="zh-TW" altLang="en-US" dirty="0"/>
              <a:t>半徑。</a:t>
            </a:r>
          </a:p>
          <a:p>
            <a:r>
              <a:rPr lang="zh-TW" altLang="en-US" dirty="0"/>
              <a:t>請注意，程式中使用</a:t>
            </a:r>
            <a:r>
              <a:rPr lang="en-US" altLang="zh-TW" dirty="0"/>
              <a:t>math</a:t>
            </a:r>
            <a:r>
              <a:rPr lang="zh-TW" altLang="en-US" dirty="0"/>
              <a:t>模組的</a:t>
            </a:r>
            <a:r>
              <a:rPr lang="en-US" altLang="zh-TW" dirty="0"/>
              <a:t>pi</a:t>
            </a:r>
            <a:r>
              <a:rPr lang="zh-TW" altLang="en-US" dirty="0"/>
              <a:t>常數來代表圓周率，以確保精確的計算結果。最後，計算結果會四捨五入到小數點後兩位。</a:t>
            </a:r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請</a:t>
            </a:r>
            <a:r>
              <a:rPr lang="zh-TW" altLang="en-US" dirty="0"/>
              <a:t>輸入圓的半徑：</a:t>
            </a:r>
            <a:r>
              <a:rPr lang="en-US" altLang="zh-TW" dirty="0" smtClean="0"/>
              <a:t>5.2</a:t>
            </a:r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圓</a:t>
            </a:r>
            <a:r>
              <a:rPr lang="zh-TW" altLang="en-US" dirty="0"/>
              <a:t>的面積為：</a:t>
            </a:r>
            <a:r>
              <a:rPr lang="en-US" altLang="zh-TW" dirty="0"/>
              <a:t>84.95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圓</a:t>
            </a:r>
            <a:r>
              <a:rPr lang="zh-TW" altLang="en-US" dirty="0"/>
              <a:t>的周長為：</a:t>
            </a:r>
            <a:r>
              <a:rPr lang="en-US" altLang="zh-TW" dirty="0"/>
              <a:t>32.67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766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浮點數運算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/>
              <a:t>範例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解答</a:t>
            </a:r>
            <a:endParaRPr lang="en-US" altLang="zh-TW" b="1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60848"/>
            <a:ext cx="4824536" cy="41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8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浮點數運算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zh-TW" altLang="en-US" b="1" dirty="0" smtClean="0"/>
              <a:t>題</a:t>
            </a:r>
            <a:r>
              <a:rPr lang="en-US" altLang="zh-TW" b="1" dirty="0" smtClean="0"/>
              <a:t>1</a:t>
            </a:r>
            <a:endParaRPr lang="en-US" altLang="zh-TW" b="1" dirty="0" smtClean="0"/>
          </a:p>
          <a:p>
            <a:r>
              <a:rPr lang="zh-TW" altLang="en-US" dirty="0"/>
              <a:t>題目描述：利息計算器</a:t>
            </a:r>
          </a:p>
          <a:p>
            <a:r>
              <a:rPr lang="zh-TW" altLang="en-US" dirty="0"/>
              <a:t>設計一個程式，用於計算存款的複利利息。使用者將提供存款的本金、年利率和存款期限，程式將根據這些資訊計算並輸出最終的本利和。</a:t>
            </a:r>
          </a:p>
          <a:p>
            <a:r>
              <a:rPr lang="zh-TW" altLang="en-US" dirty="0"/>
              <a:t>程式執行時，首先要求使用者輸入存款的本金（以元為單位）。接著，使用者需要輸入年利率（以百分比表示，例如</a:t>
            </a:r>
            <a:r>
              <a:rPr lang="en-US" altLang="zh-TW" dirty="0"/>
              <a:t>5</a:t>
            </a:r>
            <a:r>
              <a:rPr lang="zh-TW" altLang="en-US" dirty="0"/>
              <a:t>代表</a:t>
            </a:r>
            <a:r>
              <a:rPr lang="en-US" altLang="zh-TW" dirty="0"/>
              <a:t>5%</a:t>
            </a:r>
            <a:r>
              <a:rPr lang="zh-TW" altLang="en-US" dirty="0"/>
              <a:t>）。最後，使用者需要輸入存款期限（以年為單位）。程式將使用這些資訊計算最終的本利和，並將結果輸出。</a:t>
            </a:r>
          </a:p>
          <a:p>
            <a:r>
              <a:rPr lang="zh-TW" altLang="en-US" dirty="0"/>
              <a:t>請注意，複利利息的計算公式為：本金 * </a:t>
            </a:r>
            <a:r>
              <a:rPr lang="en-US" altLang="zh-TW" dirty="0"/>
              <a:t>((1 + </a:t>
            </a:r>
            <a:r>
              <a:rPr lang="zh-TW" altLang="en-US" dirty="0"/>
              <a:t>年利率</a:t>
            </a:r>
            <a:r>
              <a:rPr lang="en-US" altLang="zh-TW" dirty="0"/>
              <a:t>/100) ** </a:t>
            </a:r>
            <a:r>
              <a:rPr lang="zh-TW" altLang="en-US" dirty="0"/>
              <a:t>存款期限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pPr marL="400050" lvl="1" indent="0">
              <a:buNone/>
            </a:pPr>
            <a:r>
              <a:rPr lang="zh-TW" altLang="en-US" dirty="0" smtClean="0"/>
              <a:t>請輸入存款的本金（元）：</a:t>
            </a:r>
            <a:r>
              <a:rPr lang="en-US" altLang="zh-TW" dirty="0" smtClean="0"/>
              <a:t>10000</a:t>
            </a:r>
          </a:p>
          <a:p>
            <a:pPr marL="400050" lvl="1" indent="0">
              <a:buNone/>
            </a:pPr>
            <a:r>
              <a:rPr lang="zh-TW" altLang="en-US" dirty="0" smtClean="0"/>
              <a:t>請輸入年利率（</a:t>
            </a:r>
            <a:r>
              <a:rPr lang="en-US" altLang="zh-TW" dirty="0" smtClean="0"/>
              <a:t>%</a:t>
            </a:r>
            <a:r>
              <a:rPr lang="zh-TW" altLang="en-US" dirty="0" smtClean="0"/>
              <a:t>）：</a:t>
            </a:r>
            <a:r>
              <a:rPr lang="en-US" altLang="zh-TW" dirty="0" smtClean="0"/>
              <a:t>5</a:t>
            </a:r>
          </a:p>
          <a:p>
            <a:pPr marL="400050" lvl="1" indent="0">
              <a:buNone/>
            </a:pPr>
            <a:r>
              <a:rPr lang="zh-TW" altLang="en-US" dirty="0" smtClean="0"/>
              <a:t>請輸入存款期限（年）：</a:t>
            </a:r>
            <a:r>
              <a:rPr lang="en-US" altLang="zh-TW" dirty="0" smtClean="0"/>
              <a:t>3</a:t>
            </a:r>
          </a:p>
          <a:p>
            <a:pPr marL="0" indent="0">
              <a:buNone/>
            </a:pPr>
            <a:r>
              <a:rPr lang="zh-TW" altLang="en-US" dirty="0" smtClean="0"/>
              <a:t>範例輸出：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最終</a:t>
            </a:r>
            <a:r>
              <a:rPr lang="zh-TW" altLang="en-US" dirty="0"/>
              <a:t>的本利和為：</a:t>
            </a:r>
            <a:r>
              <a:rPr lang="en-US" altLang="zh-TW" dirty="0"/>
              <a:t>11576.25 </a:t>
            </a:r>
            <a:r>
              <a:rPr lang="zh-TW" altLang="en-US" dirty="0"/>
              <a:t>元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111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/>
              <a:t>邏輯判斷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2291"/>
            <a:ext cx="6649378" cy="4229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810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哪個會是對的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72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字串比較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07" y="1484784"/>
            <a:ext cx="5541087" cy="23996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02" y="4046362"/>
            <a:ext cx="5553292" cy="20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1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字母序</a:t>
            </a:r>
            <a:r>
              <a:rPr lang="en-US" altLang="zh-TW" b="1" dirty="0"/>
              <a:t>(ASCII)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每個字母都可以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代表一個數字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277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組合邏輯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</a:t>
            </a:r>
            <a:r>
              <a:rPr lang="en-US" altLang="zh-TW" dirty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154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code1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條件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en-US" altLang="zh-TW" dirty="0"/>
              <a:t>	code2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	code3</a:t>
            </a:r>
          </a:p>
          <a:p>
            <a:pPr marL="0" indent="0">
              <a:buNone/>
            </a:pPr>
            <a:r>
              <a:rPr lang="zh-TW" altLang="en-US" dirty="0"/>
              <a:t>若條件式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code1</a:t>
            </a:r>
          </a:p>
          <a:p>
            <a:pPr marL="0" indent="0">
              <a:buNone/>
            </a:pPr>
            <a:r>
              <a:rPr lang="zh-TW" altLang="en-US" dirty="0"/>
              <a:t>反之條件式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code2</a:t>
            </a:r>
          </a:p>
          <a:p>
            <a:pPr marL="0" indent="0">
              <a:buNone/>
            </a:pPr>
            <a:r>
              <a:rPr lang="zh-TW" altLang="en-US" dirty="0"/>
              <a:t>若兩個皆不成立，執行</a:t>
            </a:r>
            <a:r>
              <a:rPr lang="en-US" altLang="zh-TW" dirty="0"/>
              <a:t>code3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你要告訴她是他要執行的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>
                <a:solidFill>
                  <a:srgbClr val="FF0000"/>
                </a:solidFill>
              </a:rPr>
              <a:t>Tab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 if </a:t>
            </a:r>
            <a:r>
              <a:rPr lang="zh-TW" altLang="en-US" dirty="0">
                <a:solidFill>
                  <a:srgbClr val="FF0000"/>
                </a:solidFill>
              </a:rPr>
              <a:t>可以有無限個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if </a:t>
            </a:r>
            <a:r>
              <a:rPr lang="zh-TW" altLang="en-US" dirty="0">
                <a:solidFill>
                  <a:srgbClr val="FF0000"/>
                </a:solidFill>
              </a:rPr>
              <a:t>一定要最早出現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734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 smtClean="0"/>
              <a:t>1</a:t>
            </a:r>
            <a:endParaRPr lang="en-US" altLang="zh-TW" b="1" dirty="0" smtClean="0"/>
          </a:p>
          <a:p>
            <a:r>
              <a:rPr lang="zh-TW" altLang="en-US" dirty="0"/>
              <a:t>題目描述：門禁控制系統</a:t>
            </a:r>
          </a:p>
          <a:p>
            <a:r>
              <a:rPr lang="zh-TW" altLang="en-US" dirty="0"/>
              <a:t>設計一個程式，用於門禁控制系統的判斷。使用者將提供卡片類型和卡片有效期，程式將根據這些資訊判斷是否允許進入。</a:t>
            </a:r>
          </a:p>
          <a:p>
            <a:r>
              <a:rPr lang="zh-TW" altLang="en-US" dirty="0"/>
              <a:t>程式執行時，首先要求使用者輸入卡片類型（</a:t>
            </a:r>
            <a:r>
              <a:rPr lang="en-US" altLang="zh-TW" dirty="0"/>
              <a:t>A</a:t>
            </a:r>
            <a:r>
              <a:rPr lang="zh-TW" altLang="en-US" dirty="0"/>
              <a:t>或</a:t>
            </a:r>
            <a:r>
              <a:rPr lang="en-US" altLang="zh-TW" dirty="0"/>
              <a:t>B</a:t>
            </a:r>
            <a:r>
              <a:rPr lang="zh-TW" altLang="en-US" dirty="0"/>
              <a:t>）和卡片有效期（以</a:t>
            </a:r>
            <a:r>
              <a:rPr lang="en-US" altLang="zh-TW" dirty="0" smtClean="0"/>
              <a:t>YYYYMMDD</a:t>
            </a:r>
            <a:r>
              <a:rPr lang="zh-TW" altLang="en-US" dirty="0"/>
              <a:t>的日期格式）。程式將根據以下規則進行判斷：</a:t>
            </a:r>
          </a:p>
          <a:p>
            <a:r>
              <a:rPr lang="zh-TW" altLang="en-US" dirty="0"/>
              <a:t>如果卡片類型為</a:t>
            </a:r>
            <a:r>
              <a:rPr lang="en-US" altLang="zh-TW" dirty="0"/>
              <a:t>A</a:t>
            </a:r>
            <a:r>
              <a:rPr lang="zh-TW" altLang="en-US" dirty="0"/>
              <a:t>且卡片有效期在當前日期之後（包括當天），則允許進入。</a:t>
            </a:r>
          </a:p>
          <a:p>
            <a:r>
              <a:rPr lang="zh-TW" altLang="en-US" dirty="0"/>
              <a:t>如果卡片類型為</a:t>
            </a:r>
            <a:r>
              <a:rPr lang="en-US" altLang="zh-TW" dirty="0"/>
              <a:t>B</a:t>
            </a:r>
            <a:r>
              <a:rPr lang="zh-TW" altLang="en-US" dirty="0"/>
              <a:t>且卡片有效期在當前日期之後（包括當天），則不允許進入。</a:t>
            </a:r>
          </a:p>
          <a:p>
            <a:r>
              <a:rPr lang="zh-TW" altLang="en-US" dirty="0"/>
              <a:t>其他情況下，不允許進入。</a:t>
            </a:r>
          </a:p>
          <a:p>
            <a:r>
              <a:rPr lang="zh-TW" altLang="en-US" dirty="0"/>
              <a:t>程式將根據判斷結果輸出相應的訊息，例如「允許進入」或「不允許進入」。</a:t>
            </a:r>
          </a:p>
          <a:p>
            <a:r>
              <a:rPr lang="zh-TW" altLang="en-US" dirty="0"/>
              <a:t>請撰寫一個</a:t>
            </a:r>
            <a:r>
              <a:rPr lang="en-US" altLang="zh-TW" dirty="0"/>
              <a:t>Python</a:t>
            </a:r>
            <a:r>
              <a:rPr lang="zh-TW" altLang="en-US" dirty="0"/>
              <a:t>程式，解決上述問題並輸出結果。</a:t>
            </a:r>
          </a:p>
          <a:p>
            <a:r>
              <a:rPr lang="zh-TW" altLang="en-US" dirty="0"/>
              <a:t>提示：可以使用條件判斷語句（如</a:t>
            </a:r>
            <a:r>
              <a:rPr lang="en-US" altLang="zh-TW" dirty="0"/>
              <a:t>if-else</a:t>
            </a:r>
            <a:r>
              <a:rPr lang="zh-TW" altLang="en-US" dirty="0"/>
              <a:t>）和日期比較運算符（如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zh-TW" altLang="en-US" dirty="0"/>
              <a:t>、</a:t>
            </a:r>
            <a:r>
              <a:rPr lang="en-US" altLang="zh-TW" dirty="0"/>
              <a:t>&gt;=</a:t>
            </a:r>
            <a:r>
              <a:rPr lang="zh-TW" altLang="en-US" dirty="0"/>
              <a:t>、</a:t>
            </a:r>
            <a:r>
              <a:rPr lang="en-US" altLang="zh-TW" dirty="0"/>
              <a:t>&lt;=</a:t>
            </a:r>
            <a:r>
              <a:rPr lang="zh-TW" altLang="en-US" dirty="0"/>
              <a:t>）來進行邏輯判斷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>
                <a:solidFill>
                  <a:srgbClr val="FF0000"/>
                </a:solidFill>
              </a:rPr>
              <a:t>今天</a:t>
            </a:r>
            <a:r>
              <a:rPr lang="zh-TW" altLang="en-US" b="1" dirty="0" smtClean="0">
                <a:solidFill>
                  <a:srgbClr val="FF0000"/>
                </a:solidFill>
              </a:rPr>
              <a:t>預設</a:t>
            </a:r>
            <a:r>
              <a:rPr lang="en-US" altLang="zh-TW" b="1" dirty="0" smtClean="0">
                <a:solidFill>
                  <a:srgbClr val="FF0000"/>
                </a:solidFill>
              </a:rPr>
              <a:t>20230619</a:t>
            </a:r>
            <a:endParaRPr lang="zh-TW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zh-TW" altLang="en-US" dirty="0" smtClean="0"/>
              <a:t>請輸入卡片類型（</a:t>
            </a:r>
            <a:r>
              <a:rPr lang="en-US" altLang="zh-TW" dirty="0" smtClean="0"/>
              <a:t>A</a:t>
            </a:r>
            <a:r>
              <a:rPr lang="zh-TW" altLang="en-US" dirty="0" smtClean="0"/>
              <a:t>或</a:t>
            </a:r>
            <a:r>
              <a:rPr lang="en-US" altLang="zh-TW" dirty="0" smtClean="0"/>
              <a:t>B</a:t>
            </a:r>
            <a:r>
              <a:rPr lang="zh-TW" altLang="en-US" dirty="0" smtClean="0"/>
              <a:t>）：</a:t>
            </a:r>
            <a:r>
              <a:rPr lang="en-US" altLang="zh-TW" dirty="0" smtClean="0"/>
              <a:t>A</a:t>
            </a:r>
          </a:p>
          <a:p>
            <a:pPr marL="400050" lvl="1" indent="0">
              <a:buNone/>
            </a:pPr>
            <a:r>
              <a:rPr lang="zh-TW" altLang="en-US" dirty="0" smtClean="0"/>
              <a:t>請輸入卡片有效期（</a:t>
            </a:r>
            <a:r>
              <a:rPr lang="en-US" altLang="zh-TW" dirty="0" smtClean="0"/>
              <a:t>YYYYMMDD</a:t>
            </a:r>
            <a:r>
              <a:rPr lang="zh-TW" altLang="en-US" dirty="0" smtClean="0"/>
              <a:t>）：</a:t>
            </a:r>
            <a:r>
              <a:rPr lang="en-US" altLang="zh-TW" dirty="0" smtClean="0"/>
              <a:t>20230630</a:t>
            </a:r>
          </a:p>
          <a:p>
            <a:pPr marL="0" indent="0">
              <a:buNone/>
            </a:pPr>
            <a:r>
              <a:rPr lang="zh-TW" altLang="en-US" dirty="0" smtClean="0"/>
              <a:t>範例輸出：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en-US" dirty="0" smtClean="0"/>
              <a:t>允許</a:t>
            </a:r>
            <a:r>
              <a:rPr lang="zh-TW" altLang="en-US" dirty="0"/>
              <a:t>進入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07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941" y="936226"/>
            <a:ext cx="3814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</a:t>
            </a:r>
            <a:r>
              <a:rPr lang="zh-TW" altLang="en-US" sz="3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點選上面的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若點出來沒有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請去名稱底下接受邀請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若無法解決，請通知上課老師進行處理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1" y="1813259"/>
            <a:ext cx="4024479" cy="946936"/>
          </a:xfrm>
          <a:prstGeom prst="rect">
            <a:avLst/>
          </a:prstGeom>
        </p:spPr>
      </p:pic>
      <p:pic>
        <p:nvPicPr>
          <p:cNvPr id="3076" name="Picture 4" descr="手を挙げる女の子のイラスト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2" y="2787889"/>
            <a:ext cx="1835696" cy="22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71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 smtClean="0"/>
              <a:t>1</a:t>
            </a:r>
            <a:endParaRPr lang="en-US" altLang="zh-TW" b="1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042343"/>
            <a:ext cx="64293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77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1</a:t>
            </a:r>
            <a:endParaRPr lang="en-US" altLang="zh-TW" b="1" dirty="0" smtClean="0"/>
          </a:p>
          <a:p>
            <a:r>
              <a:rPr lang="zh-TW" altLang="en-US" dirty="0"/>
              <a:t>題目描述：成績評估程式</a:t>
            </a:r>
          </a:p>
          <a:p>
            <a:r>
              <a:rPr lang="zh-TW" altLang="en-US" dirty="0"/>
              <a:t>設計一個程式，用於評估學生的成績等級。使用者將提供學生的分數，程式將根據一個評估標準判斷成績等級。</a:t>
            </a:r>
          </a:p>
          <a:p>
            <a:r>
              <a:rPr lang="zh-TW" altLang="en-US" dirty="0"/>
              <a:t>程式執行時，首先要求使用者輸入學生的分數（</a:t>
            </a:r>
            <a:r>
              <a:rPr lang="en-US" altLang="zh-TW" dirty="0"/>
              <a:t>0-100</a:t>
            </a:r>
            <a:r>
              <a:rPr lang="zh-TW" altLang="en-US" dirty="0"/>
              <a:t>之間）。程式將根據以下評估標準進行判斷：</a:t>
            </a:r>
          </a:p>
          <a:p>
            <a:r>
              <a:rPr lang="en-US" altLang="zh-TW" dirty="0"/>
              <a:t>90</a:t>
            </a:r>
            <a:r>
              <a:rPr lang="zh-TW" altLang="en-US" dirty="0"/>
              <a:t>分以上：等級</a:t>
            </a:r>
            <a:r>
              <a:rPr lang="en-US" altLang="zh-TW" dirty="0"/>
              <a:t>A</a:t>
            </a:r>
          </a:p>
          <a:p>
            <a:r>
              <a:rPr lang="en-US" altLang="zh-TW" dirty="0"/>
              <a:t>80-89</a:t>
            </a:r>
            <a:r>
              <a:rPr lang="zh-TW" altLang="en-US" dirty="0"/>
              <a:t>分：等級</a:t>
            </a:r>
            <a:r>
              <a:rPr lang="en-US" altLang="zh-TW" dirty="0"/>
              <a:t>B</a:t>
            </a:r>
          </a:p>
          <a:p>
            <a:r>
              <a:rPr lang="en-US" altLang="zh-TW" dirty="0"/>
              <a:t>70-79</a:t>
            </a:r>
            <a:r>
              <a:rPr lang="zh-TW" altLang="en-US" dirty="0"/>
              <a:t>分：等級</a:t>
            </a:r>
            <a:r>
              <a:rPr lang="en-US" altLang="zh-TW" dirty="0"/>
              <a:t>C</a:t>
            </a:r>
          </a:p>
          <a:p>
            <a:r>
              <a:rPr lang="en-US" altLang="zh-TW" dirty="0"/>
              <a:t>60-69</a:t>
            </a:r>
            <a:r>
              <a:rPr lang="zh-TW" altLang="en-US" dirty="0"/>
              <a:t>分：等級</a:t>
            </a:r>
            <a:r>
              <a:rPr lang="en-US" altLang="zh-TW" dirty="0"/>
              <a:t>D</a:t>
            </a:r>
          </a:p>
          <a:p>
            <a:r>
              <a:rPr lang="en-US" altLang="zh-TW" dirty="0"/>
              <a:t>60</a:t>
            </a:r>
            <a:r>
              <a:rPr lang="zh-TW" altLang="en-US" dirty="0"/>
              <a:t>分以下：等級</a:t>
            </a:r>
            <a:r>
              <a:rPr lang="en-US" altLang="zh-TW" dirty="0"/>
              <a:t>E</a:t>
            </a:r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zh-TW" altLang="en-US" dirty="0"/>
              <a:t>請輸入學生的分數：</a:t>
            </a:r>
            <a:r>
              <a:rPr lang="en-US" altLang="zh-TW" dirty="0" smtClean="0"/>
              <a:t>78</a:t>
            </a:r>
          </a:p>
          <a:p>
            <a:pPr marL="0" indent="0">
              <a:buNone/>
            </a:pPr>
            <a:r>
              <a:rPr lang="zh-TW" altLang="en-US" dirty="0" smtClean="0"/>
              <a:t>範例輸出：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成績</a:t>
            </a:r>
            <a:r>
              <a:rPr lang="zh-TW" altLang="en-US" dirty="0"/>
              <a:t>等級：</a:t>
            </a:r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291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狀態機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練習</a:t>
            </a:r>
            <a:r>
              <a:rPr lang="en-US" altLang="zh-TW" b="1" dirty="0" smtClean="0"/>
              <a:t>2</a:t>
            </a:r>
            <a:endParaRPr lang="en-US" altLang="zh-TW" b="1" dirty="0" smtClean="0"/>
          </a:p>
          <a:p>
            <a:r>
              <a:rPr lang="zh-TW" altLang="en-US" dirty="0"/>
              <a:t>題目描述：簡單狀態機</a:t>
            </a:r>
          </a:p>
          <a:p>
            <a:r>
              <a:rPr lang="zh-TW" altLang="en-US" dirty="0"/>
              <a:t>設計一個簡單的狀態機程式，用於模擬一個物體在不同狀態下的行為。程式將根據當前狀態和輸入動作，轉換到下一個狀態並執行相應的動作。</a:t>
            </a:r>
          </a:p>
          <a:p>
            <a:r>
              <a:rPr lang="zh-TW" altLang="en-US" dirty="0"/>
              <a:t>程式執行時，首先要求使用者輸入初始狀態。程式將根據以下狀態轉換和動作執行規則進行運作：</a:t>
            </a:r>
          </a:p>
          <a:p>
            <a:r>
              <a:rPr lang="zh-TW" altLang="en-US" dirty="0"/>
              <a:t>狀態</a:t>
            </a:r>
            <a:r>
              <a:rPr lang="en-US" altLang="zh-TW" dirty="0"/>
              <a:t>A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1</a:t>
            </a:r>
            <a:r>
              <a:rPr lang="zh-TW" altLang="en-US" dirty="0"/>
              <a:t>：轉換到狀態</a:t>
            </a:r>
            <a:r>
              <a:rPr lang="en-US" altLang="zh-TW" dirty="0"/>
              <a:t>B</a:t>
            </a:r>
            <a:r>
              <a:rPr lang="zh-TW" altLang="en-US" dirty="0"/>
              <a:t>，執行動作</a:t>
            </a:r>
            <a:r>
              <a:rPr lang="en-US" altLang="zh-TW" dirty="0"/>
              <a:t>A1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2</a:t>
            </a:r>
            <a:r>
              <a:rPr lang="zh-TW" altLang="en-US" dirty="0"/>
              <a:t>：轉換到狀態</a:t>
            </a:r>
            <a:r>
              <a:rPr lang="en-US" altLang="zh-TW" dirty="0"/>
              <a:t>C</a:t>
            </a:r>
            <a:r>
              <a:rPr lang="zh-TW" altLang="en-US" dirty="0"/>
              <a:t>，執行動作</a:t>
            </a:r>
            <a:r>
              <a:rPr lang="en-US" altLang="zh-TW" dirty="0"/>
              <a:t>A2</a:t>
            </a:r>
          </a:p>
          <a:p>
            <a:r>
              <a:rPr lang="zh-TW" altLang="en-US" dirty="0"/>
              <a:t>狀態</a:t>
            </a:r>
            <a:r>
              <a:rPr lang="en-US" altLang="zh-TW" dirty="0"/>
              <a:t>B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1</a:t>
            </a:r>
            <a:r>
              <a:rPr lang="zh-TW" altLang="en-US" dirty="0"/>
              <a:t>：轉換到狀態</a:t>
            </a:r>
            <a:r>
              <a:rPr lang="en-US" altLang="zh-TW" dirty="0"/>
              <a:t>C</a:t>
            </a:r>
            <a:r>
              <a:rPr lang="zh-TW" altLang="en-US" dirty="0"/>
              <a:t>，執行動作</a:t>
            </a:r>
            <a:r>
              <a:rPr lang="en-US" altLang="zh-TW" dirty="0"/>
              <a:t>B1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2</a:t>
            </a:r>
            <a:r>
              <a:rPr lang="zh-TW" altLang="en-US" dirty="0"/>
              <a:t>：轉換到狀態</a:t>
            </a:r>
            <a:r>
              <a:rPr lang="en-US" altLang="zh-TW" dirty="0"/>
              <a:t>A</a:t>
            </a:r>
            <a:r>
              <a:rPr lang="zh-TW" altLang="en-US" dirty="0"/>
              <a:t>，執行動作</a:t>
            </a:r>
            <a:r>
              <a:rPr lang="en-US" altLang="zh-TW" dirty="0"/>
              <a:t>B2</a:t>
            </a:r>
          </a:p>
          <a:p>
            <a:r>
              <a:rPr lang="zh-TW" altLang="en-US" dirty="0"/>
              <a:t>狀態</a:t>
            </a:r>
            <a:r>
              <a:rPr lang="en-US" altLang="zh-TW" dirty="0"/>
              <a:t>C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1</a:t>
            </a:r>
            <a:r>
              <a:rPr lang="zh-TW" altLang="en-US" dirty="0"/>
              <a:t>：轉換到狀態</a:t>
            </a:r>
            <a:r>
              <a:rPr lang="en-US" altLang="zh-TW" dirty="0"/>
              <a:t>A</a:t>
            </a:r>
            <a:r>
              <a:rPr lang="zh-TW" altLang="en-US" dirty="0"/>
              <a:t>，執行動作</a:t>
            </a:r>
            <a:r>
              <a:rPr lang="en-US" altLang="zh-TW" dirty="0"/>
              <a:t>C1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2</a:t>
            </a:r>
            <a:r>
              <a:rPr lang="zh-TW" altLang="en-US" dirty="0"/>
              <a:t>：轉換到狀態</a:t>
            </a:r>
            <a:r>
              <a:rPr lang="en-US" altLang="zh-TW" dirty="0"/>
              <a:t>B</a:t>
            </a:r>
            <a:r>
              <a:rPr lang="zh-TW" altLang="en-US" dirty="0"/>
              <a:t>，執行動作</a:t>
            </a:r>
            <a:r>
              <a:rPr lang="en-US" altLang="zh-TW" dirty="0" smtClean="0"/>
              <a:t>C2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557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狀態機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Hint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024062"/>
            <a:ext cx="56673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23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For</a:t>
            </a:r>
            <a:r>
              <a:rPr lang="zh-TW" altLang="en-US" b="1" dirty="0" smtClean="0"/>
              <a:t>基本使用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執行特定次數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他通常搭配</a:t>
            </a:r>
            <a:r>
              <a:rPr lang="en-US" altLang="zh-TW" dirty="0"/>
              <a:t>range</a:t>
            </a:r>
            <a:r>
              <a:rPr lang="zh-TW" altLang="en-US" dirty="0"/>
              <a:t>可以幫我們執行</a:t>
            </a:r>
            <a:r>
              <a:rPr lang="zh-TW" altLang="en-US" dirty="0">
                <a:solidFill>
                  <a:srgbClr val="FF0000"/>
                </a:solidFill>
              </a:rPr>
              <a:t>特定次數</a:t>
            </a:r>
            <a:r>
              <a:rPr lang="zh-TW" altLang="en-US" dirty="0"/>
              <a:t>的相同程式碼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801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for</a:t>
            </a:r>
            <a:r>
              <a:rPr lang="zh-TW" altLang="en-US" b="1" dirty="0" smtClean="0"/>
              <a:t> 進階</a:t>
            </a:r>
            <a:r>
              <a:rPr lang="zh-TW" altLang="en-US" b="1" dirty="0"/>
              <a:t>使用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2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for</a:t>
            </a:r>
            <a:r>
              <a:rPr lang="zh-TW" altLang="en-US" b="1" dirty="0" smtClean="0"/>
              <a:t> 進階</a:t>
            </a:r>
            <a:r>
              <a:rPr lang="zh-TW" altLang="en-US" b="1" dirty="0"/>
              <a:t>使用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156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/>
              <a:t>範例</a:t>
            </a:r>
            <a:r>
              <a:rPr lang="en-US" altLang="zh-TW" sz="3200" b="1" dirty="0"/>
              <a:t>1: </a:t>
            </a:r>
            <a:r>
              <a:rPr lang="zh-TW" altLang="en-US" sz="3200" b="1" dirty="0" smtClean="0"/>
              <a:t>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這筆資料輸出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次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564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1:</a:t>
            </a:r>
          </a:p>
          <a:p>
            <a:pPr marL="0" indent="0">
              <a:buNone/>
            </a:pPr>
            <a:r>
              <a:rPr lang="zh-TW" altLang="en-US" dirty="0"/>
              <a:t>這個問題要求計算從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100</a:t>
            </a:r>
            <a:r>
              <a:rPr lang="zh-TW" altLang="en-US" dirty="0"/>
              <a:t>的所有整數的總和，並輸出結果。以下是一個不使用公式的解法，逐個相加的方式計算總和。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不可使公式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283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他可以以一個邏輯去檢查是否需要再次執行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while(</a:t>
            </a:r>
            <a:r>
              <a:rPr lang="zh-TW" altLang="en-US" dirty="0"/>
              <a:t>條件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26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7560" y="977103"/>
            <a:ext cx="5371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 function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Step 1:</a:t>
            </a:r>
            <a:r>
              <a:rPr lang="zh-TW" altLang="en-US" dirty="0"/>
              <a:t>進入</a:t>
            </a:r>
            <a:r>
              <a:rPr lang="en-US" altLang="zh-TW" dirty="0"/>
              <a:t>Groups</a:t>
            </a:r>
            <a:r>
              <a:rPr lang="zh-TW" altLang="en-US" dirty="0"/>
              <a:t>比賽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註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若沒法上傳程式碼，請參考下一頁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9" y="3937213"/>
            <a:ext cx="6688203" cy="2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同上面練習</a:t>
            </a:r>
            <a:r>
              <a:rPr lang="zh-TW" altLang="en-US" b="1" dirty="0" smtClean="0"/>
              <a:t>題</a:t>
            </a:r>
            <a:r>
              <a:rPr lang="en-US" altLang="zh-TW" b="1" dirty="0" smtClean="0"/>
              <a:t>-while</a:t>
            </a:r>
            <a:r>
              <a:rPr lang="zh-TW" altLang="en-US" b="1" dirty="0" smtClean="0"/>
              <a:t>版本範例</a:t>
            </a:r>
            <a:r>
              <a:rPr lang="en-US" altLang="zh-TW" b="1" dirty="0" smtClean="0"/>
              <a:t>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01455"/>
            <a:ext cx="4032448" cy="44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71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1:</a:t>
            </a:r>
          </a:p>
          <a:p>
            <a:r>
              <a:rPr lang="zh-TW" altLang="en-US" dirty="0"/>
              <a:t>題目描述：迴圈計算</a:t>
            </a:r>
          </a:p>
          <a:p>
            <a:r>
              <a:rPr lang="zh-TW" altLang="en-US" dirty="0"/>
              <a:t>設計一個程式，使用</a:t>
            </a:r>
            <a:r>
              <a:rPr lang="en-US" altLang="zh-TW" dirty="0"/>
              <a:t>while</a:t>
            </a:r>
            <a:r>
              <a:rPr lang="zh-TW" altLang="en-US" dirty="0"/>
              <a:t>迴圈計算一個正整數的每個位數的總和。</a:t>
            </a:r>
          </a:p>
          <a:p>
            <a:r>
              <a:rPr lang="zh-TW" altLang="en-US" dirty="0"/>
              <a:t>程式執行時，首先要求使用者輸入一個正整數。然後，程式將計算該整數的每個位數的總和。最後，程式輸出總和的值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/>
              <a:t>提示：可以使用取餘數（</a:t>
            </a:r>
            <a:r>
              <a:rPr lang="en-US" altLang="zh-TW" b="1" dirty="0"/>
              <a:t>%</a:t>
            </a:r>
            <a:r>
              <a:rPr lang="zh-TW" altLang="en-US" b="1" dirty="0"/>
              <a:t>）和整數除法（</a:t>
            </a:r>
            <a:r>
              <a:rPr lang="en-US" altLang="zh-TW" b="1" dirty="0"/>
              <a:t>//</a:t>
            </a:r>
            <a:r>
              <a:rPr lang="zh-TW" altLang="en-US" b="1" dirty="0"/>
              <a:t>）運算符來獲取每個位數。可以使用</a:t>
            </a:r>
            <a:r>
              <a:rPr lang="en-US" altLang="zh-TW" b="1" dirty="0"/>
              <a:t>while</a:t>
            </a:r>
            <a:r>
              <a:rPr lang="zh-TW" altLang="en-US" b="1" dirty="0"/>
              <a:t>迴圈來重複運算，直到整數為</a:t>
            </a:r>
            <a:r>
              <a:rPr lang="en-US" altLang="zh-TW" b="1" dirty="0"/>
              <a:t>0</a:t>
            </a:r>
            <a:r>
              <a:rPr lang="zh-TW" altLang="en-US" b="1" dirty="0"/>
              <a:t>。</a:t>
            </a:r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請</a:t>
            </a:r>
            <a:r>
              <a:rPr lang="zh-TW" altLang="en-US" dirty="0"/>
              <a:t>輸入一個正整數：</a:t>
            </a:r>
            <a:r>
              <a:rPr lang="en-US" altLang="zh-TW" dirty="0" smtClean="0"/>
              <a:t>12345</a:t>
            </a:r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總和</a:t>
            </a:r>
            <a:r>
              <a:rPr lang="zh-TW" altLang="en-US" dirty="0"/>
              <a:t>：</a:t>
            </a:r>
            <a:r>
              <a:rPr lang="en-US" altLang="zh-TW" dirty="0"/>
              <a:t>15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655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While </a:t>
            </a:r>
            <a:r>
              <a:rPr lang="zh-TW" altLang="en-US" b="1" dirty="0"/>
              <a:t>跟 </a:t>
            </a:r>
            <a:r>
              <a:rPr lang="en-US" altLang="zh-TW" b="1" dirty="0"/>
              <a:t>For </a:t>
            </a:r>
            <a:r>
              <a:rPr lang="zh-TW" altLang="en-US" b="1" dirty="0"/>
              <a:t>都可使用的中斷指令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continue</a:t>
            </a:r>
            <a:r>
              <a:rPr lang="en-US" altLang="zh-TW" dirty="0"/>
              <a:t>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624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break </a:t>
            </a:r>
            <a:r>
              <a:rPr lang="zh-TW" altLang="en-US" b="1" dirty="0"/>
              <a:t>可直接破壞迴圈執行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2050" name="Picture 2" descr="壊している人のイラスト（棒人間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10703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9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continue </a:t>
            </a:r>
            <a:r>
              <a:rPr lang="zh-TW" altLang="en-US" b="1" dirty="0"/>
              <a:t>可直接跳過這次迴圈執行，執行下次迴圈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449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1:</a:t>
            </a:r>
          </a:p>
          <a:p>
            <a:r>
              <a:rPr lang="zh-TW" altLang="en-US" dirty="0"/>
              <a:t>題目描述：奇數和計算</a:t>
            </a:r>
          </a:p>
          <a:p>
            <a:r>
              <a:rPr lang="zh-TW" altLang="en-US" dirty="0"/>
              <a:t>設計一個程式，使用迴圈計算從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50</a:t>
            </a:r>
            <a:r>
              <a:rPr lang="zh-TW" altLang="en-US" dirty="0"/>
              <a:t>之間的所有奇數的總和，但遇到能被</a:t>
            </a:r>
            <a:r>
              <a:rPr lang="en-US" altLang="zh-TW" dirty="0"/>
              <a:t>7</a:t>
            </a:r>
            <a:r>
              <a:rPr lang="zh-TW" altLang="en-US" dirty="0"/>
              <a:t>整除的數字時跳過該數字的計算，並繼續計算下一個數字。</a:t>
            </a:r>
          </a:p>
          <a:p>
            <a:r>
              <a:rPr lang="zh-TW" altLang="en-US" dirty="0"/>
              <a:t>程式執行時，將運行迴圈從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50</a:t>
            </a:r>
            <a:r>
              <a:rPr lang="zh-TW" altLang="en-US" dirty="0"/>
              <a:t>，對每個奇數執行以下操作：</a:t>
            </a:r>
          </a:p>
          <a:p>
            <a:r>
              <a:rPr lang="zh-TW" altLang="en-US" dirty="0"/>
              <a:t>如果該數字能被</a:t>
            </a:r>
            <a:r>
              <a:rPr lang="en-US" altLang="zh-TW" dirty="0"/>
              <a:t>7</a:t>
            </a:r>
            <a:r>
              <a:rPr lang="zh-TW" altLang="en-US" dirty="0"/>
              <a:t>整除，則跳過該數字的計算，繼續下一個數字。</a:t>
            </a:r>
          </a:p>
          <a:p>
            <a:r>
              <a:rPr lang="zh-TW" altLang="en-US" dirty="0"/>
              <a:t>如果該數字不能被</a:t>
            </a:r>
            <a:r>
              <a:rPr lang="en-US" altLang="zh-TW" dirty="0"/>
              <a:t>7</a:t>
            </a:r>
            <a:r>
              <a:rPr lang="zh-TW" altLang="en-US" dirty="0"/>
              <a:t>整除，則將其加到總和中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/>
              <a:t>可以</a:t>
            </a:r>
            <a:r>
              <a:rPr lang="zh-TW" altLang="en-US" b="1" dirty="0" smtClean="0"/>
              <a:t>使用</a:t>
            </a:r>
            <a:r>
              <a:rPr lang="en-US" altLang="zh-TW" b="1" dirty="0" smtClean="0"/>
              <a:t>while or for</a:t>
            </a:r>
            <a:endParaRPr lang="zh-TW" altLang="en-US" b="1" dirty="0"/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總和：</a:t>
            </a:r>
            <a:r>
              <a:rPr lang="en-US" altLang="zh-TW" dirty="0" smtClean="0"/>
              <a:t>513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765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練習</a:t>
            </a:r>
            <a:r>
              <a:rPr lang="en-US" altLang="zh-TW" b="1" dirty="0"/>
              <a:t>2</a:t>
            </a:r>
            <a:r>
              <a:rPr lang="en-US" altLang="zh-TW" b="1" dirty="0" smtClean="0"/>
              <a:t>:</a:t>
            </a:r>
          </a:p>
          <a:p>
            <a:r>
              <a:rPr lang="zh-TW" altLang="en-US" dirty="0"/>
              <a:t>題目描述：奇數</a:t>
            </a:r>
            <a:r>
              <a:rPr lang="zh-TW" altLang="en-US" dirty="0" smtClean="0"/>
              <a:t>和</a:t>
            </a:r>
            <a:r>
              <a:rPr lang="en-US" altLang="zh-TW" dirty="0" smtClean="0"/>
              <a:t>+</a:t>
            </a:r>
            <a:r>
              <a:rPr lang="zh-TW" altLang="en-US" dirty="0" smtClean="0"/>
              <a:t>偶數和 計算計算</a:t>
            </a:r>
            <a:endParaRPr lang="zh-TW" altLang="en-US" dirty="0"/>
          </a:p>
          <a:p>
            <a:r>
              <a:rPr lang="zh-TW" altLang="en-US" dirty="0"/>
              <a:t>設計一個程式，使用迴圈計算從</a:t>
            </a:r>
            <a:r>
              <a:rPr lang="en-US" altLang="zh-TW" dirty="0"/>
              <a:t>1</a:t>
            </a:r>
            <a:r>
              <a:rPr lang="zh-TW" altLang="en-US" dirty="0" smtClean="0"/>
              <a:t>到</a:t>
            </a:r>
            <a:r>
              <a:rPr lang="en-US" altLang="zh-TW" dirty="0" smtClean="0"/>
              <a:t>n</a:t>
            </a:r>
            <a:r>
              <a:rPr lang="zh-TW" altLang="en-US" dirty="0" smtClean="0"/>
              <a:t>之間</a:t>
            </a:r>
            <a:r>
              <a:rPr lang="zh-TW" altLang="en-US" dirty="0"/>
              <a:t>的所有奇數的總和，但遇到能被</a:t>
            </a:r>
            <a:r>
              <a:rPr lang="en-US" altLang="zh-TW" dirty="0"/>
              <a:t>7</a:t>
            </a:r>
            <a:r>
              <a:rPr lang="zh-TW" altLang="en-US" dirty="0"/>
              <a:t>整除的數字時跳過該數字的計算，並繼續計算下一個數字。</a:t>
            </a:r>
          </a:p>
          <a:p>
            <a:r>
              <a:rPr lang="zh-TW" altLang="en-US" dirty="0"/>
              <a:t>程式執行時，將運行迴圈從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50</a:t>
            </a:r>
            <a:r>
              <a:rPr lang="zh-TW" altLang="en-US" dirty="0"/>
              <a:t>，對每個奇數執行以下操作：</a:t>
            </a:r>
          </a:p>
          <a:p>
            <a:r>
              <a:rPr lang="zh-TW" altLang="en-US" dirty="0"/>
              <a:t>如果該數字能被</a:t>
            </a:r>
            <a:r>
              <a:rPr lang="en-US" altLang="zh-TW" dirty="0"/>
              <a:t>7</a:t>
            </a:r>
            <a:r>
              <a:rPr lang="zh-TW" altLang="en-US" dirty="0"/>
              <a:t>整除，則跳過該數字的計算，繼續下一個數字。</a:t>
            </a:r>
          </a:p>
          <a:p>
            <a:r>
              <a:rPr lang="zh-TW" altLang="en-US" dirty="0"/>
              <a:t>如果該數字不能被</a:t>
            </a:r>
            <a:r>
              <a:rPr lang="en-US" altLang="zh-TW" dirty="0"/>
              <a:t>7</a:t>
            </a:r>
            <a:r>
              <a:rPr lang="zh-TW" altLang="en-US" dirty="0"/>
              <a:t>整除，則將其加到總和中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如果</a:t>
            </a:r>
            <a:r>
              <a:rPr lang="zh-TW" altLang="en-US" dirty="0" smtClean="0"/>
              <a:t>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不計算</a:t>
            </a:r>
            <a:endParaRPr lang="en-US" altLang="zh-TW" dirty="0" smtClean="0"/>
          </a:p>
          <a:p>
            <a:r>
              <a:rPr lang="zh-TW" altLang="en-US" b="1" dirty="0"/>
              <a:t>可以</a:t>
            </a:r>
            <a:r>
              <a:rPr lang="zh-TW" altLang="en-US" b="1" dirty="0" smtClean="0"/>
              <a:t>使用</a:t>
            </a:r>
            <a:r>
              <a:rPr lang="en-US" altLang="zh-TW" b="1" dirty="0" smtClean="0"/>
              <a:t>while or for</a:t>
            </a:r>
          </a:p>
          <a:p>
            <a:pPr marL="0" indent="0">
              <a:buNone/>
            </a:pPr>
            <a:r>
              <a:rPr lang="zh-TW" altLang="en-US" dirty="0" smtClean="0"/>
              <a:t>範例輸入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b="1" dirty="0" smtClean="0"/>
              <a:t>	</a:t>
            </a:r>
            <a:r>
              <a:rPr lang="zh-TW" altLang="en-US" dirty="0"/>
              <a:t>請輸入一個正整數 </a:t>
            </a:r>
            <a:r>
              <a:rPr lang="en-US" altLang="zh-TW" dirty="0"/>
              <a:t>n</a:t>
            </a:r>
            <a:r>
              <a:rPr lang="zh-TW" altLang="en-US" dirty="0"/>
              <a:t>：</a:t>
            </a:r>
            <a:r>
              <a:rPr lang="en-US" altLang="zh-TW" dirty="0"/>
              <a:t>200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/>
              <a:t>奇數總和： </a:t>
            </a:r>
            <a:r>
              <a:rPr lang="en-US" altLang="zh-TW" dirty="0"/>
              <a:t>2157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偶數</a:t>
            </a:r>
            <a:r>
              <a:rPr lang="zh-TW" altLang="en-US" dirty="0"/>
              <a:t>總和： </a:t>
            </a:r>
            <a:r>
              <a:rPr lang="en-US" altLang="zh-TW" dirty="0"/>
              <a:t>2550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432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 smtClean="0"/>
              <a:t>練習</a:t>
            </a:r>
            <a:r>
              <a:rPr lang="en-US" altLang="zh-TW" sz="3200" b="1" dirty="0"/>
              <a:t>3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</a:t>
            </a:r>
            <a:endParaRPr lang="en-US" altLang="zh-TW" sz="3200" b="1" dirty="0"/>
          </a:p>
          <a:p>
            <a:pPr marL="0" indent="0">
              <a:buNone/>
            </a:pPr>
            <a:r>
              <a:rPr lang="zh-TW" altLang="en-US" sz="3200" dirty="0"/>
              <a:t>請使用輾轉相除法使用</a:t>
            </a:r>
            <a:r>
              <a:rPr lang="en-US" altLang="zh-TW" sz="3200" dirty="0"/>
              <a:t>while</a:t>
            </a:r>
            <a:r>
              <a:rPr lang="zh-TW" altLang="en-US" sz="3200" dirty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 descr="メガネが光る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06033"/>
            <a:ext cx="1780954" cy="21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1443554" y="4131965"/>
            <a:ext cx="1719753" cy="9414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思考看看</a:t>
            </a:r>
          </a:p>
        </p:txBody>
      </p:sp>
    </p:spTree>
    <p:extLst>
      <p:ext uri="{BB962C8B-B14F-4D97-AF65-F5344CB8AC3E}">
        <p14:creationId xmlns:p14="http://schemas.microsoft.com/office/powerpoint/2010/main" val="858914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1" dirty="0" smtClean="0"/>
              <a:t>Hint: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4823"/>
            <a:ext cx="3384376" cy="47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4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44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0757" y="9701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如何加入比賽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09749"/>
            <a:ext cx="5544616" cy="3346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0757" y="1759098"/>
            <a:ext cx="5881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點選比賽最後面應該會有</a:t>
            </a:r>
            <a:r>
              <a:rPr lang="en-US" altLang="zh-TW" sz="3000" dirty="0">
                <a:latin typeface="+mj-ea"/>
                <a:ea typeface="+mj-ea"/>
              </a:rPr>
              <a:t>Register</a:t>
            </a:r>
          </a:p>
          <a:p>
            <a:r>
              <a:rPr lang="zh-TW" altLang="en-US" sz="3000" dirty="0">
                <a:latin typeface="+mj-ea"/>
                <a:ea typeface="+mj-ea"/>
              </a:rPr>
              <a:t>就會出現類似畫面</a:t>
            </a:r>
          </a:p>
        </p:txBody>
      </p:sp>
    </p:spTree>
    <p:extLst>
      <p:ext uri="{BB962C8B-B14F-4D97-AF65-F5344CB8AC3E}">
        <p14:creationId xmlns:p14="http://schemas.microsoft.com/office/powerpoint/2010/main" val="1844192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甚麼是字串，連續字元組成的文字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如何宣告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08920"/>
            <a:ext cx="5048955" cy="26197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78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錯誤打法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包起文字的符號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</a:t>
            </a:r>
            <a:r>
              <a:rPr lang="zh-TW" altLang="en-US" dirty="0">
                <a:solidFill>
                  <a:srgbClr val="FF0000"/>
                </a:solidFill>
              </a:rPr>
              <a:t>相同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88840"/>
            <a:ext cx="5214372" cy="2880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931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文字連接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043608"/>
            <a:ext cx="4320480" cy="306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416424"/>
            <a:ext cx="6745464" cy="16788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28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求文字長度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96752"/>
            <a:ext cx="5662288" cy="2232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3937704"/>
            <a:ext cx="8497486" cy="18766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107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上的數值 </a:t>
            </a:r>
            <a:r>
              <a:rPr lang="en-US" altLang="zh-TW" dirty="0"/>
              <a:t>[</a:t>
            </a:r>
            <a:r>
              <a:rPr lang="zh-TW" altLang="en-US" dirty="0"/>
              <a:t>索引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4" y="2615597"/>
            <a:ext cx="6425886" cy="1691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13" y="4506288"/>
            <a:ext cx="6284337" cy="14429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8909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上的資料 </a:t>
            </a: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43" y="2707067"/>
            <a:ext cx="5433902" cy="14438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71" y="4619807"/>
            <a:ext cx="5858693" cy="1286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100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拿文字索引值上的範圍資料間隔拿取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:</a:t>
            </a:r>
            <a:r>
              <a:rPr lang="zh-TW" altLang="en-US" dirty="0"/>
              <a:t>間隔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2642919"/>
            <a:ext cx="8926171" cy="6001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87" y="3428999"/>
            <a:ext cx="5218999" cy="12711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62" y="4869160"/>
            <a:ext cx="5906324" cy="129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94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287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字串常見方法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6B87F-C113-405D-9B1A-DDA386FF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4" y="1858154"/>
            <a:ext cx="4337136" cy="41660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D895B8-1EAC-4AC4-8107-050CF76C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2702"/>
            <a:ext cx="4370358" cy="32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4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capitalize() </a:t>
            </a:r>
          </a:p>
          <a:p>
            <a:pPr marL="0" indent="0">
              <a:buNone/>
            </a:pPr>
            <a:r>
              <a:rPr lang="zh-TW" altLang="en-US" dirty="0"/>
              <a:t>他會將</a:t>
            </a:r>
            <a:r>
              <a:rPr lang="zh-TW" altLang="en-US" dirty="0">
                <a:solidFill>
                  <a:srgbClr val="FF0000"/>
                </a:solidFill>
              </a:rPr>
              <a:t>字首大寫</a:t>
            </a:r>
            <a:r>
              <a:rPr lang="zh-TW" altLang="en-US" dirty="0"/>
              <a:t>，後面</a:t>
            </a:r>
            <a:r>
              <a:rPr lang="zh-TW" altLang="en-US" dirty="0">
                <a:solidFill>
                  <a:srgbClr val="FF0000"/>
                </a:solidFill>
              </a:rPr>
              <a:t>全部小寫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77" y="2615115"/>
            <a:ext cx="5295023" cy="144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37" y="4149080"/>
            <a:ext cx="6793282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count() 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 smtClean="0"/>
              <a:t>計數某個出現的次數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01" y="2564904"/>
            <a:ext cx="5887971" cy="10801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44" y="4138234"/>
            <a:ext cx="6191528" cy="18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4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0758" y="1056784"/>
            <a:ext cx="8648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然後會進入這個畫面再次進入當日題目，</a:t>
            </a:r>
            <a:r>
              <a:rPr lang="zh-TW" altLang="en-US" sz="3000" dirty="0">
                <a:latin typeface="+mj-ea"/>
              </a:rPr>
              <a:t>我們拿測</a:t>
            </a:r>
            <a:r>
              <a:rPr lang="en-US" altLang="zh-TW" sz="3000" dirty="0">
                <a:latin typeface="+mj-ea"/>
              </a:rPr>
              <a:t/>
            </a:r>
            <a:br>
              <a:rPr lang="en-US" altLang="zh-TW" sz="3000" dirty="0">
                <a:latin typeface="+mj-ea"/>
              </a:rPr>
            </a:br>
            <a:r>
              <a:rPr lang="zh-TW" altLang="en-US" sz="3000" dirty="0">
                <a:latin typeface="+mj-ea"/>
              </a:rPr>
              <a:t>試題目來當作上傳平台練習，點選</a:t>
            </a:r>
            <a:r>
              <a:rPr lang="en-US" altLang="zh-TW" sz="3000" dirty="0">
                <a:latin typeface="+mj-ea"/>
              </a:rPr>
              <a:t>A</a:t>
            </a:r>
            <a:endParaRPr lang="zh-TW" altLang="en-US" sz="3000" dirty="0">
              <a:latin typeface="+mj-ea"/>
            </a:endParaRPr>
          </a:p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" y="2276872"/>
            <a:ext cx="860479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7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lower()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將文字轉成全小寫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844" y="1844824"/>
            <a:ext cx="4426956" cy="16586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69" y="4024873"/>
            <a:ext cx="55824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6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upper()	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全部都轉大寫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96" y="1556792"/>
            <a:ext cx="4815673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867390"/>
            <a:ext cx="640169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6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以下</a:t>
            </a:r>
            <a:r>
              <a:rPr lang="en-US" altLang="zh-TW" dirty="0"/>
              <a:t>code</a:t>
            </a:r>
            <a:r>
              <a:rPr lang="zh-TW" altLang="en-US" dirty="0"/>
              <a:t>會有甚麼結果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67645"/>
            <a:ext cx="5568273" cy="30243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1026" name="Picture 2" descr="頭にクエスチョンマークを浮かべた人のイラスト（女性） | かわいい ...">
            <a:extLst>
              <a:ext uri="{FF2B5EF4-FFF2-40B4-BE49-F238E27FC236}">
                <a16:creationId xmlns:a16="http://schemas.microsoft.com/office/drawing/2014/main" id="{FF18EE24-DC28-4637-9957-F9B24DF4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96" y="3140968"/>
            <a:ext cx="2279337" cy="28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91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isupper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是否全大寫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25" y="2247364"/>
            <a:ext cx="6192688" cy="15568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36" y="4162894"/>
            <a:ext cx="6461377" cy="14454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5230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islower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是否全小寫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58" y="1628800"/>
            <a:ext cx="4686954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11" y="3789040"/>
            <a:ext cx="6683928" cy="149518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32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isdigit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/>
              <a:t>是否為數字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91" y="1040133"/>
            <a:ext cx="4810796" cy="26292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2" y="4077072"/>
            <a:ext cx="6932363" cy="20859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72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15" y="2970897"/>
            <a:ext cx="6895488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784735"/>
            <a:ext cx="5386258" cy="12089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7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index()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93" y="2793841"/>
            <a:ext cx="6220693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653136"/>
            <a:ext cx="7012781" cy="157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1772816"/>
            <a:ext cx="8926171" cy="6001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814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 VS</a:t>
            </a:r>
            <a:r>
              <a:rPr lang="zh-TW" altLang="en-US" b="1" dirty="0"/>
              <a:t> </a:t>
            </a:r>
            <a:r>
              <a:rPr lang="en-US" altLang="zh-TW" b="1" dirty="0"/>
              <a:t>index()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916832"/>
            <a:ext cx="8926171" cy="60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" y="2896859"/>
            <a:ext cx="4121256" cy="10642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896859"/>
            <a:ext cx="4443756" cy="10969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655" y="4484809"/>
            <a:ext cx="4535093" cy="1397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" y="4488219"/>
            <a:ext cx="4129444" cy="9186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12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4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輸入一個</a:t>
            </a:r>
            <a:r>
              <a:rPr lang="zh-TW" altLang="en-US" dirty="0" smtClean="0"/>
              <a:t>字串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 =“hello </a:t>
            </a:r>
            <a:r>
              <a:rPr lang="en-US" altLang="zh-TW" dirty="0"/>
              <a:t>chino How are </a:t>
            </a:r>
            <a:r>
              <a:rPr lang="en-US" altLang="zh-TW" dirty="0" smtClean="0"/>
              <a:t>you”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</a:t>
            </a:r>
            <a:r>
              <a:rPr lang="zh-TW" altLang="en-US" dirty="0" smtClean="0"/>
              <a:t>輸出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全部小寫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字首大寫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以及</a:t>
            </a:r>
            <a:r>
              <a:rPr lang="zh-TW" altLang="en-US" dirty="0"/>
              <a:t>幫我找尋</a:t>
            </a:r>
            <a:r>
              <a:rPr lang="en-US" altLang="zh-TW" dirty="0"/>
              <a:t>chino</a:t>
            </a:r>
            <a:r>
              <a:rPr lang="zh-TW" altLang="en-US" dirty="0"/>
              <a:t>以及</a:t>
            </a:r>
            <a:r>
              <a:rPr lang="en-US" altLang="zh-TW" dirty="0" err="1"/>
              <a:t>gary</a:t>
            </a:r>
            <a:r>
              <a:rPr lang="zh-TW" altLang="en-US" dirty="0"/>
              <a:t>在字串的位置，若不存在請幫我印出</a:t>
            </a:r>
            <a:r>
              <a:rPr lang="en-US" altLang="zh-TW" dirty="0">
                <a:solidFill>
                  <a:srgbClr val="FF0000"/>
                </a:solidFill>
              </a:rPr>
              <a:t>-1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4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9" y="1986266"/>
            <a:ext cx="6791699" cy="42354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758" y="934325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會有輸入輸出格式以及範例，範例要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全對在做上傳</a:t>
            </a:r>
          </a:p>
        </p:txBody>
      </p:sp>
    </p:spTree>
    <p:extLst>
      <p:ext uri="{BB962C8B-B14F-4D97-AF65-F5344CB8AC3E}">
        <p14:creationId xmlns:p14="http://schemas.microsoft.com/office/powerpoint/2010/main" val="3393392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Basic Operator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635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算術運算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6504405" cy="454563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0538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/>
              <a:t>特別提醒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大部分</a:t>
            </a:r>
            <a:r>
              <a:rPr lang="zh-TW" altLang="en-US" dirty="0" smtClean="0">
                <a:solidFill>
                  <a:srgbClr val="FF0000"/>
                </a:solidFill>
              </a:rPr>
              <a:t>強型別語言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Ex(</a:t>
            </a:r>
            <a:r>
              <a:rPr lang="en-US" altLang="zh-TW" dirty="0" err="1" smtClean="0"/>
              <a:t>c++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a=10;int b=11</a:t>
            </a:r>
          </a:p>
          <a:p>
            <a:pPr marL="0" indent="0">
              <a:buNone/>
            </a:pPr>
            <a:r>
              <a:rPr lang="en-US" altLang="zh-TW" dirty="0" err="1" smtClean="0"/>
              <a:t>Printf</a:t>
            </a:r>
            <a:r>
              <a:rPr lang="en-US" altLang="zh-TW" dirty="0" smtClean="0"/>
              <a:t>(“%</a:t>
            </a:r>
            <a:r>
              <a:rPr lang="en-US" altLang="zh-TW" dirty="0" err="1" smtClean="0"/>
              <a:t>d”,a</a:t>
            </a:r>
            <a:r>
              <a:rPr lang="en-US" altLang="zh-TW" dirty="0" smtClean="0"/>
              <a:t>/b)//</a:t>
            </a:r>
            <a:r>
              <a:rPr lang="zh-TW" altLang="en-US" dirty="0" smtClean="0">
                <a:solidFill>
                  <a:srgbClr val="FF0000"/>
                </a:solidFill>
              </a:rPr>
              <a:t>這個答案是</a:t>
            </a:r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0555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5:</a:t>
            </a:r>
          </a:p>
          <a:p>
            <a:pPr marL="0" indent="0">
              <a:buNone/>
            </a:pPr>
            <a:r>
              <a:rPr lang="zh-TW" altLang="en-US" dirty="0"/>
              <a:t>輸入三個變數 </a:t>
            </a:r>
            <a:r>
              <a:rPr lang="en-US" altLang="zh-TW" dirty="0"/>
              <a:t>a ,b ,c </a:t>
            </a:r>
            <a:r>
              <a:rPr lang="zh-TW" altLang="en-US" dirty="0"/>
              <a:t>代表</a:t>
            </a:r>
            <a:r>
              <a:rPr lang="en-US" altLang="zh-TW" dirty="0"/>
              <a:t>:ax^2+bx+c=0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請輸出兩個公式解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6" y="2636912"/>
            <a:ext cx="4134427" cy="1086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1997"/>
            <a:ext cx="3806770" cy="19573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67" y="4692319"/>
            <a:ext cx="4418967" cy="9894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566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687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6:</a:t>
            </a:r>
          </a:p>
          <a:p>
            <a:pPr marL="0" indent="0">
              <a:buNone/>
            </a:pPr>
            <a:r>
              <a:rPr lang="zh-TW" altLang="en-US" dirty="0"/>
              <a:t>小明去買菜，媽媽給他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r>
              <a:rPr lang="zh-TW" altLang="en-US" dirty="0"/>
              <a:t>，並告訴她能買多少就買多少，菜販跟小明說一斤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註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不能買半斤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請問</a:t>
            </a:r>
            <a:r>
              <a:rPr lang="zh-TW" altLang="en-US" dirty="0"/>
              <a:t>小明</a:t>
            </a:r>
            <a:r>
              <a:rPr lang="zh-TW" altLang="en-US" dirty="0" smtClean="0"/>
              <a:t>最後</a:t>
            </a:r>
            <a:r>
              <a:rPr lang="zh-TW" altLang="en-US" dirty="0"/>
              <a:t>買了幾斤，剩多少錢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839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 賦值運算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6154009" cy="4848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113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043608"/>
            <a:ext cx="4048690" cy="20005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573016"/>
            <a:ext cx="6029597" cy="14086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112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060848"/>
            <a:ext cx="6137019" cy="31683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903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673185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答案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為何呢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dirty="0"/>
              <a:t>程式語言會往更大的範圍進行</a:t>
            </a:r>
            <a:r>
              <a:rPr lang="zh-TW" altLang="en-US" dirty="0" smtClean="0"/>
              <a:t>擴充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If: long(64 bit) +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(32bit) = </a:t>
            </a:r>
            <a:r>
              <a:rPr lang="zh-TW" altLang="en-US" dirty="0" smtClean="0">
                <a:solidFill>
                  <a:srgbClr val="FF0000"/>
                </a:solidFill>
              </a:rPr>
              <a:t>他會將</a:t>
            </a:r>
            <a:r>
              <a:rPr lang="en-US" altLang="zh-TW" dirty="0" smtClean="0">
                <a:solidFill>
                  <a:srgbClr val="FF0000"/>
                </a:solidFill>
              </a:rPr>
              <a:t>32bit</a:t>
            </a:r>
            <a:r>
              <a:rPr lang="zh-TW" altLang="en-US" dirty="0" smtClean="0">
                <a:solidFill>
                  <a:srgbClr val="FF0000"/>
                </a:solidFill>
              </a:rPr>
              <a:t>轉成</a:t>
            </a:r>
            <a:r>
              <a:rPr lang="en-US" altLang="zh-TW" dirty="0" smtClean="0">
                <a:solidFill>
                  <a:srgbClr val="FF0000"/>
                </a:solidFill>
              </a:rPr>
              <a:t>long</a:t>
            </a:r>
            <a:r>
              <a:rPr lang="zh-TW" altLang="en-US" dirty="0" smtClean="0">
                <a:solidFill>
                  <a:srgbClr val="FF0000"/>
                </a:solidFill>
              </a:rPr>
              <a:t>在運算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084168" cy="1338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1899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哪個會是對的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746701"/>
      </p:ext>
    </p:extLst>
  </p:cSld>
  <p:clrMapOvr>
    <a:masterClrMapping/>
  </p:clrMapOvr>
</p:sld>
</file>

<file path=ppt/theme/theme1.xml><?xml version="1.0" encoding="utf-8"?>
<a:theme xmlns:a="http://schemas.openxmlformats.org/drawingml/2006/main" name="2019-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2019-IT</Template>
  <TotalTime>2329</TotalTime>
  <Words>5812</Words>
  <Application>Microsoft Office PowerPoint</Application>
  <PresentationFormat>如螢幕大小 (4:3)</PresentationFormat>
  <Paragraphs>1378</Paragraphs>
  <Slides>267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267</vt:i4>
      </vt:variant>
    </vt:vector>
  </HeadingPairs>
  <TitlesOfParts>
    <vt:vector size="273" baseType="lpstr">
      <vt:lpstr>微軟正黑體</vt:lpstr>
      <vt:lpstr>新細明體</vt:lpstr>
      <vt:lpstr>Arial</vt:lpstr>
      <vt:lpstr>Calibri</vt:lpstr>
      <vt:lpstr>Wingdings</vt:lpstr>
      <vt:lpstr>2019-IT</vt:lpstr>
      <vt:lpstr>PowerPoint 簡報</vt:lpstr>
      <vt:lpstr>Codeforces</vt:lpstr>
      <vt:lpstr>Codeforces</vt:lpstr>
      <vt:lpstr>Codeforces</vt:lpstr>
      <vt:lpstr>Codeforces</vt:lpstr>
      <vt:lpstr>Codeforces</vt:lpstr>
      <vt:lpstr>Codeforces</vt:lpstr>
      <vt:lpstr>Codeforces</vt:lpstr>
      <vt:lpstr>Codeforce</vt:lpstr>
      <vt:lpstr>Codeforce</vt:lpstr>
      <vt:lpstr>Codeforce</vt:lpstr>
      <vt:lpstr>Environment/課程安排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Python Basis</vt:lpstr>
      <vt:lpstr>Python 簡介</vt:lpstr>
      <vt:lpstr>Python 簡介</vt:lpstr>
      <vt:lpstr>python 基礎語法</vt:lpstr>
      <vt:lpstr>python 基礎語法-輸入</vt:lpstr>
      <vt:lpstr>python 基礎語法-輸入</vt:lpstr>
      <vt:lpstr>python 基礎語法-輸入</vt:lpstr>
      <vt:lpstr>python 基礎語法-輸出</vt:lpstr>
      <vt:lpstr>python 基礎語法-輸出</vt:lpstr>
      <vt:lpstr>python 基礎語法-輸出</vt:lpstr>
      <vt:lpstr>python 基礎語法-輸出</vt:lpstr>
      <vt:lpstr>python 基礎語法-輸出</vt:lpstr>
      <vt:lpstr>python 基礎語法-算術運算</vt:lpstr>
      <vt:lpstr>python 基礎語法-算術運算</vt:lpstr>
      <vt:lpstr>python 基礎語法-算術運算</vt:lpstr>
      <vt:lpstr>python 基礎語法-算術運算</vt:lpstr>
      <vt:lpstr>python 基礎語法-算術運算</vt:lpstr>
      <vt:lpstr>python 基礎語法-浮點數運算</vt:lpstr>
      <vt:lpstr>python 基礎語法-浮點數運算</vt:lpstr>
      <vt:lpstr>python 基礎語法-浮點數運算</vt:lpstr>
      <vt:lpstr>python 基礎語法-邏輯判斷</vt:lpstr>
      <vt:lpstr>python 基礎語法-邏輯判斷</vt:lpstr>
      <vt:lpstr>python 基礎語法-邏輯判斷</vt:lpstr>
      <vt:lpstr>python 基礎語法-邏輯判斷</vt:lpstr>
      <vt:lpstr>python 基礎語法-邏輯判斷</vt:lpstr>
      <vt:lpstr>If Basic</vt:lpstr>
      <vt:lpstr>python 基礎語法-邏輯判斷</vt:lpstr>
      <vt:lpstr>python 基礎語法-邏輯判斷</vt:lpstr>
      <vt:lpstr>python 基礎語法-邏輯判斷</vt:lpstr>
      <vt:lpstr>python 基礎語法-狀態機</vt:lpstr>
      <vt:lpstr>python 基礎語法-狀態機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while Basic</vt:lpstr>
      <vt:lpstr>while Basic</vt:lpstr>
      <vt:lpstr>python 基礎語法-迴圈</vt:lpstr>
      <vt:lpstr>python 基礎語法-迴圈</vt:lpstr>
      <vt:lpstr>while Basic</vt:lpstr>
      <vt:lpstr>while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If/For/While 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for Basic</vt:lpstr>
      <vt:lpstr>for Basic</vt:lpstr>
      <vt:lpstr>for Basic</vt:lpstr>
      <vt:lpstr>for Basic</vt:lpstr>
      <vt:lpstr>for Basic</vt:lpstr>
      <vt:lpstr>for Basic</vt:lpstr>
      <vt:lpstr>for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Output Advance</vt:lpstr>
      <vt:lpstr>Output Advance</vt:lpstr>
      <vt:lpstr>Output Advance</vt:lpstr>
      <vt:lpstr>Output Advance</vt:lpstr>
      <vt:lpstr>Output Advance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Advance</vt:lpstr>
      <vt:lpstr>List Advance</vt:lpstr>
      <vt:lpstr>List Advance</vt:lpstr>
      <vt:lpstr>List Advance</vt:lpstr>
      <vt:lpstr>List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Tuple/set/dict Baisc</vt:lpstr>
      <vt:lpstr>Tuple basic</vt:lpstr>
      <vt:lpstr>Tuple basic</vt:lpstr>
      <vt:lpstr>Tuple basic</vt:lpstr>
      <vt:lpstr>Tuple basic</vt:lpstr>
      <vt:lpstr>set basic</vt:lpstr>
      <vt:lpstr>Set basic</vt:lpstr>
      <vt:lpstr>Set basic</vt:lpstr>
      <vt:lpstr>Set basic</vt:lpstr>
      <vt:lpstr>Set basic</vt:lpstr>
      <vt:lpstr>Set basic</vt:lpstr>
      <vt:lpstr>Set basic</vt:lpstr>
      <vt:lpstr>Dict basic</vt:lpstr>
      <vt:lpstr>Dict basic</vt:lpstr>
      <vt:lpstr>Dict basic</vt:lpstr>
      <vt:lpstr>Dict basic</vt:lpstr>
      <vt:lpstr>Dict basic</vt:lpstr>
      <vt:lpstr>Dict basic</vt:lpstr>
      <vt:lpstr>Dict basic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Greedy</vt:lpstr>
      <vt:lpstr>Greedy</vt:lpstr>
      <vt:lpstr>Greedy</vt:lpstr>
      <vt:lpstr>Greedy</vt:lpstr>
      <vt:lpstr>Recursion</vt:lpstr>
      <vt:lpstr>Recursion</vt:lpstr>
      <vt:lpstr>Recursion</vt:lpstr>
      <vt:lpstr>Recursion</vt:lpstr>
      <vt:lpstr>Recursion</vt:lpstr>
      <vt:lpstr>Recursion</vt:lpstr>
      <vt:lpstr>補充資料:資料結構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Exception</vt:lpstr>
      <vt:lpstr>Exception</vt:lpstr>
      <vt:lpstr>Exception</vt:lpstr>
      <vt:lpstr>Exception</vt:lpstr>
      <vt:lpstr>Exception</vt:lpstr>
      <vt:lpstr>Exception</vt:lpstr>
      <vt:lpstr>Exception</vt:lpstr>
      <vt:lpstr>Exception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IT-Jeff</dc:creator>
  <cp:lastModifiedBy>Chino</cp:lastModifiedBy>
  <cp:revision>211</cp:revision>
  <dcterms:created xsi:type="dcterms:W3CDTF">2019-01-25T01:53:35Z</dcterms:created>
  <dcterms:modified xsi:type="dcterms:W3CDTF">2023-06-19T12:41:55Z</dcterms:modified>
</cp:coreProperties>
</file>